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2"/>
  </p:handoutMasterIdLst>
  <p:sldIdLst>
    <p:sldId id="256" r:id="rId2"/>
    <p:sldId id="262" r:id="rId3"/>
    <p:sldId id="263" r:id="rId4"/>
    <p:sldId id="257" r:id="rId5"/>
    <p:sldId id="259" r:id="rId6"/>
    <p:sldId id="264" r:id="rId7"/>
    <p:sldId id="265" r:id="rId8"/>
    <p:sldId id="268" r:id="rId9"/>
    <p:sldId id="269" r:id="rId10"/>
    <p:sldId id="266" r:id="rId11"/>
    <p:sldId id="283" r:id="rId12"/>
    <p:sldId id="267" r:id="rId13"/>
    <p:sldId id="270" r:id="rId14"/>
    <p:sldId id="272" r:id="rId15"/>
    <p:sldId id="271" r:id="rId16"/>
    <p:sldId id="273" r:id="rId17"/>
    <p:sldId id="274" r:id="rId18"/>
    <p:sldId id="275" r:id="rId19"/>
    <p:sldId id="276" r:id="rId20"/>
    <p:sldId id="277" r:id="rId21"/>
    <p:sldId id="282" r:id="rId22"/>
    <p:sldId id="281" r:id="rId23"/>
    <p:sldId id="288" r:id="rId24"/>
    <p:sldId id="294" r:id="rId25"/>
    <p:sldId id="295" r:id="rId26"/>
    <p:sldId id="292" r:id="rId27"/>
    <p:sldId id="289" r:id="rId28"/>
    <p:sldId id="296" r:id="rId29"/>
    <p:sldId id="261" r:id="rId30"/>
    <p:sldId id="293" r:id="rId31"/>
  </p:sldIdLst>
  <p:sldSz cx="9144000" cy="6858000" type="screen4x3"/>
  <p:notesSz cx="6858000" cy="9144000"/>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002F"/>
    <a:srgbClr val="9C8D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3" d="100"/>
          <a:sy n="123" d="100"/>
        </p:scale>
        <p:origin x="44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66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748E73-9982-9B45-974F-12EEC2946B21}" type="datetimeFigureOut">
              <a:rPr lang="en-US" smtClean="0"/>
              <a:t>8/23/2019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A60EE-E913-354F-9C2F-D1B35C4E6EBF}" type="slidenum">
              <a:rPr lang="en-US" smtClean="0"/>
              <a:t>‹#›</a:t>
            </a:fld>
            <a:endParaRPr lang="en-US"/>
          </a:p>
        </p:txBody>
      </p:sp>
    </p:spTree>
    <p:extLst>
      <p:ext uri="{BB962C8B-B14F-4D97-AF65-F5344CB8AC3E}">
        <p14:creationId xmlns:p14="http://schemas.microsoft.com/office/powerpoint/2010/main" val="421440897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314CD3-B2C3-D44E-AB73-D4BF4A678D51}" type="datetimeFigureOut">
              <a:rPr lang="en-US" smtClean="0"/>
              <a:t>8/23/2019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1336767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314CD3-B2C3-D44E-AB73-D4BF4A678D51}" type="datetimeFigureOut">
              <a:rPr lang="en-US" smtClean="0"/>
              <a:t>8/23/2019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79639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9" y="311150"/>
            <a:ext cx="6637337" cy="663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314CD3-B2C3-D44E-AB73-D4BF4A678D51}" type="datetimeFigureOut">
              <a:rPr lang="en-US" smtClean="0"/>
              <a:t>8/23/2019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160948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314CD3-B2C3-D44E-AB73-D4BF4A678D51}" type="datetimeFigureOut">
              <a:rPr lang="en-US" smtClean="0"/>
              <a:t>8/23/2019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3456283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314CD3-B2C3-D44E-AB73-D4BF4A678D51}" type="datetimeFigureOut">
              <a:rPr lang="en-US" smtClean="0"/>
              <a:t>8/23/2019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2955505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1"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314CD3-B2C3-D44E-AB73-D4BF4A678D51}" type="datetimeFigureOut">
              <a:rPr lang="en-US" smtClean="0"/>
              <a:t>8/23/2019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3572963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314CD3-B2C3-D44E-AB73-D4BF4A678D51}" type="datetimeFigureOut">
              <a:rPr lang="en-US" smtClean="0"/>
              <a:t>8/23/2019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2429421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314CD3-B2C3-D44E-AB73-D4BF4A678D51}" type="datetimeFigureOut">
              <a:rPr lang="en-US" smtClean="0"/>
              <a:t>8/23/2019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4136777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14CD3-B2C3-D44E-AB73-D4BF4A678D51}" type="datetimeFigureOut">
              <a:rPr lang="en-US" smtClean="0"/>
              <a:t>8/23/2019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372761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314CD3-B2C3-D44E-AB73-D4BF4A678D51}" type="datetimeFigureOut">
              <a:rPr lang="en-US" smtClean="0"/>
              <a:t>8/23/2019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2098451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314CD3-B2C3-D44E-AB73-D4BF4A678D51}" type="datetimeFigureOut">
              <a:rPr lang="en-US" smtClean="0"/>
              <a:t>8/23/2019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25AEED-60AD-1E4E-8ECF-2166D8FEEAF0}" type="slidenum">
              <a:rPr lang="en-US" smtClean="0"/>
              <a:t>‹#›</a:t>
            </a:fld>
            <a:endParaRPr lang="en-US"/>
          </a:p>
        </p:txBody>
      </p:sp>
    </p:spTree>
    <p:extLst>
      <p:ext uri="{BB962C8B-B14F-4D97-AF65-F5344CB8AC3E}">
        <p14:creationId xmlns:p14="http://schemas.microsoft.com/office/powerpoint/2010/main" val="1162016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B7314CD3-B2C3-D44E-AB73-D4BF4A678D51}" type="datetimeFigureOut">
              <a:rPr lang="en-US" smtClean="0"/>
              <a:t>8/23/2019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2525AEED-60AD-1E4E-8ECF-2166D8FEEAF0}" type="slidenum">
              <a:rPr lang="en-US" smtClean="0"/>
              <a:t>‹#›</a:t>
            </a:fld>
            <a:endParaRPr lang="en-US"/>
          </a:p>
        </p:txBody>
      </p:sp>
    </p:spTree>
    <p:extLst>
      <p:ext uri="{BB962C8B-B14F-4D97-AF65-F5344CB8AC3E}">
        <p14:creationId xmlns:p14="http://schemas.microsoft.com/office/powerpoint/2010/main" val="281463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gsgpresident@uakron.edu" TargetMode="External"/><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hyperlink" Target="https://uakron.edu/rec/"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uakron.edu/parking/"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myidp.sciencecareers.org/"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hyperlink" Target="https://www.imaginephd.co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gradsch@uakron.edu" TargetMode="Externa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CM-1016-32800_GeneralP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453826" y="2830371"/>
            <a:ext cx="6004373" cy="1700375"/>
          </a:xfrm>
        </p:spPr>
        <p:txBody>
          <a:bodyPr anchor="t">
            <a:normAutofit/>
          </a:bodyPr>
          <a:lstStyle/>
          <a:p>
            <a:pPr algn="l"/>
            <a:r>
              <a:rPr lang="en-US" sz="4200" b="1" dirty="0">
                <a:solidFill>
                  <a:srgbClr val="9C8D5A"/>
                </a:solidFill>
                <a:latin typeface="Georgia"/>
                <a:cs typeface="Georgia"/>
              </a:rPr>
              <a:t>New GA Orientation</a:t>
            </a:r>
            <a:br>
              <a:rPr lang="en-US" sz="4200" b="1" dirty="0">
                <a:solidFill>
                  <a:srgbClr val="9C8D5A"/>
                </a:solidFill>
                <a:latin typeface="Georgia"/>
                <a:cs typeface="Georgia"/>
              </a:rPr>
            </a:br>
            <a:r>
              <a:rPr lang="en-US" sz="2600" dirty="0">
                <a:solidFill>
                  <a:schemeClr val="bg1"/>
                </a:solidFill>
                <a:latin typeface="Georgia"/>
                <a:cs typeface="Georgia"/>
              </a:rPr>
              <a:t>August 21, 2019</a:t>
            </a:r>
          </a:p>
        </p:txBody>
      </p:sp>
      <p:sp>
        <p:nvSpPr>
          <p:cNvPr id="3" name="Subtitle 2"/>
          <p:cNvSpPr>
            <a:spLocks noGrp="1"/>
          </p:cNvSpPr>
          <p:nvPr>
            <p:ph type="subTitle" idx="1"/>
          </p:nvPr>
        </p:nvSpPr>
        <p:spPr>
          <a:xfrm>
            <a:off x="2453825" y="1022377"/>
            <a:ext cx="6560966" cy="1732661"/>
          </a:xfrm>
        </p:spPr>
        <p:txBody>
          <a:bodyPr>
            <a:normAutofit/>
          </a:bodyPr>
          <a:lstStyle/>
          <a:p>
            <a:pPr algn="l">
              <a:lnSpc>
                <a:spcPct val="150000"/>
              </a:lnSpc>
            </a:pPr>
            <a:r>
              <a:rPr lang="en-US" sz="1600" dirty="0">
                <a:solidFill>
                  <a:srgbClr val="9C8D5A"/>
                </a:solidFill>
                <a:latin typeface="Verdana"/>
                <a:cs typeface="Verdana"/>
              </a:rPr>
              <a:t>Marnie Saunders, PhD</a:t>
            </a:r>
          </a:p>
          <a:p>
            <a:pPr algn="l">
              <a:lnSpc>
                <a:spcPct val="150000"/>
              </a:lnSpc>
            </a:pPr>
            <a:r>
              <a:rPr lang="en-US" sz="1600" dirty="0">
                <a:solidFill>
                  <a:srgbClr val="9C8D5A"/>
                </a:solidFill>
                <a:latin typeface="Verdana"/>
                <a:cs typeface="Verdana"/>
              </a:rPr>
              <a:t>Associate Dean, The Graduate School</a:t>
            </a:r>
          </a:p>
          <a:p>
            <a:pPr algn="l">
              <a:lnSpc>
                <a:spcPct val="150000"/>
              </a:lnSpc>
            </a:pPr>
            <a:r>
              <a:rPr lang="en-US" sz="1600" dirty="0">
                <a:solidFill>
                  <a:srgbClr val="9C8D5A"/>
                </a:solidFill>
                <a:latin typeface="Verdana"/>
                <a:cs typeface="Verdana"/>
              </a:rPr>
              <a:t>Associate Professor, Department of Biomedical Engineering</a:t>
            </a:r>
          </a:p>
        </p:txBody>
      </p:sp>
    </p:spTree>
    <p:extLst>
      <p:ext uri="{BB962C8B-B14F-4D97-AF65-F5344CB8AC3E}">
        <p14:creationId xmlns:p14="http://schemas.microsoft.com/office/powerpoint/2010/main" val="2723087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Graduate Student Government</a:t>
            </a:r>
          </a:p>
        </p:txBody>
      </p:sp>
      <p:sp>
        <p:nvSpPr>
          <p:cNvPr id="3" name="Text Placeholder 2"/>
          <p:cNvSpPr>
            <a:spLocks noGrp="1"/>
          </p:cNvSpPr>
          <p:nvPr>
            <p:ph type="body" idx="1"/>
          </p:nvPr>
        </p:nvSpPr>
        <p:spPr>
          <a:xfrm>
            <a:off x="564045" y="5965687"/>
            <a:ext cx="8015909" cy="774921"/>
          </a:xfrm>
        </p:spPr>
        <p:txBody>
          <a:bodyPr anchor="b">
            <a:noAutofit/>
          </a:bodyPr>
          <a:lstStyle/>
          <a:p>
            <a:pPr algn="just"/>
            <a:r>
              <a:rPr lang="en-US" sz="1800" dirty="0">
                <a:latin typeface="Georgia" panose="02040502050405020303" pitchFamily="18" charset="0"/>
              </a:rPr>
              <a:t>Mission</a:t>
            </a:r>
          </a:p>
          <a:p>
            <a:pPr algn="just"/>
            <a:r>
              <a:rPr lang="en-US" sz="1800" dirty="0">
                <a:latin typeface="Georgia" panose="02040502050405020303" pitchFamily="18" charset="0"/>
              </a:rPr>
              <a:t>The Graduate Student Government of The University of Akron, hereby set forth to structure an effective representative graduate student government in the interests of all substantive matters pertaining to the general welfare of The University of Akron graduate students, with the intention of providing advocacy in the formulation and application of University and community policies, and with the ambition of enhancing the quality of life for all graduate students, hereby institute Graduate Student Government at The University of Akron</a:t>
            </a:r>
          </a:p>
          <a:p>
            <a:pPr algn="ctr"/>
            <a:endParaRPr lang="en-US" sz="800" dirty="0">
              <a:latin typeface="Georgia" panose="02040502050405020303" pitchFamily="18" charset="0"/>
            </a:endParaRPr>
          </a:p>
          <a:p>
            <a:pPr algn="ctr"/>
            <a:r>
              <a:rPr lang="en-US" sz="1800" dirty="0">
                <a:latin typeface="Georgia" panose="02040502050405020303" pitchFamily="18" charset="0"/>
              </a:rPr>
              <a:t>Graduate Student Government</a:t>
            </a:r>
            <a:br>
              <a:rPr lang="en-US" sz="1800" dirty="0">
                <a:latin typeface="Georgia" panose="02040502050405020303" pitchFamily="18" charset="0"/>
              </a:rPr>
            </a:br>
            <a:r>
              <a:rPr lang="en-US" sz="1800" dirty="0">
                <a:latin typeface="Georgia" panose="02040502050405020303" pitchFamily="18" charset="0"/>
              </a:rPr>
              <a:t>Student Union - Room 307C</a:t>
            </a:r>
            <a:br>
              <a:rPr lang="en-US" sz="1800" dirty="0">
                <a:latin typeface="Georgia" panose="02040502050405020303" pitchFamily="18" charset="0"/>
              </a:rPr>
            </a:br>
            <a:r>
              <a:rPr lang="en-US" sz="1800" dirty="0">
                <a:latin typeface="Georgia" panose="02040502050405020303" pitchFamily="18" charset="0"/>
              </a:rPr>
              <a:t>330-972-7002</a:t>
            </a:r>
            <a:br>
              <a:rPr lang="en-US" sz="1800" dirty="0">
                <a:latin typeface="Georgia" panose="02040502050405020303" pitchFamily="18" charset="0"/>
              </a:rPr>
            </a:br>
            <a:r>
              <a:rPr lang="en-US" sz="1800" dirty="0">
                <a:latin typeface="Georgia" panose="02040502050405020303" pitchFamily="18" charset="0"/>
              </a:rPr>
              <a:t>Akron, OH 44325-4601</a:t>
            </a:r>
          </a:p>
          <a:p>
            <a:pPr algn="ctr"/>
            <a:br>
              <a:rPr lang="en-US" sz="1800" dirty="0">
                <a:latin typeface="Georgia" panose="02040502050405020303" pitchFamily="18" charset="0"/>
              </a:rPr>
            </a:br>
            <a:r>
              <a:rPr lang="en-US" sz="1800" dirty="0">
                <a:latin typeface="Georgia" panose="02040502050405020303" pitchFamily="18" charset="0"/>
              </a:rPr>
              <a:t>E-mail: </a:t>
            </a:r>
            <a:r>
              <a:rPr lang="en-US" sz="1800" dirty="0">
                <a:latin typeface="Georgia" panose="02040502050405020303" pitchFamily="18" charset="0"/>
                <a:hlinkClick r:id="rId3"/>
              </a:rPr>
              <a:t>gsgpresident@uakron.edu</a:t>
            </a:r>
            <a:endParaRPr lang="en-US" sz="1800" dirty="0">
              <a:latin typeface="Georgia" panose="02040502050405020303" pitchFamily="18" charset="0"/>
            </a:endParaRPr>
          </a:p>
          <a:p>
            <a:pPr algn="ctr"/>
            <a:r>
              <a:rPr lang="en-US" sz="1800" dirty="0">
                <a:latin typeface="Georgia" panose="02040502050405020303" pitchFamily="18" charset="0"/>
              </a:rPr>
              <a:t>Advisors– </a:t>
            </a:r>
            <a:r>
              <a:rPr lang="en-US" sz="1800" dirty="0" err="1">
                <a:latin typeface="Georgia" panose="02040502050405020303" pitchFamily="18" charset="0"/>
              </a:rPr>
              <a:t>Dr</a:t>
            </a:r>
            <a:r>
              <a:rPr lang="en-US" sz="1800" dirty="0">
                <a:latin typeface="Georgia" panose="02040502050405020303" pitchFamily="18" charset="0"/>
              </a:rPr>
              <a:t> Ann Usher and </a:t>
            </a:r>
            <a:r>
              <a:rPr lang="en-US" sz="1800" dirty="0" err="1">
                <a:latin typeface="Georgia" panose="02040502050405020303" pitchFamily="18" charset="0"/>
              </a:rPr>
              <a:t>Dr</a:t>
            </a:r>
            <a:r>
              <a:rPr lang="en-US" sz="1800" dirty="0">
                <a:latin typeface="Georgia" panose="02040502050405020303" pitchFamily="18" charset="0"/>
              </a:rPr>
              <a:t> Paul Levy </a:t>
            </a:r>
            <a:endParaRPr lang="en-US" sz="1800" dirty="0">
              <a:effectLst/>
            </a:endParaRPr>
          </a:p>
        </p:txBody>
      </p:sp>
    </p:spTree>
    <p:extLst>
      <p:ext uri="{BB962C8B-B14F-4D97-AF65-F5344CB8AC3E}">
        <p14:creationId xmlns:p14="http://schemas.microsoft.com/office/powerpoint/2010/main" val="2808407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Graduate Student Government</a:t>
            </a:r>
          </a:p>
        </p:txBody>
      </p:sp>
      <p:pic>
        <p:nvPicPr>
          <p:cNvPr id="6" name="Picture 5"/>
          <p:cNvPicPr>
            <a:picLocks noChangeAspect="1"/>
          </p:cNvPicPr>
          <p:nvPr/>
        </p:nvPicPr>
        <p:blipFill>
          <a:blip r:embed="rId3"/>
          <a:stretch>
            <a:fillRect/>
          </a:stretch>
        </p:blipFill>
        <p:spPr>
          <a:xfrm>
            <a:off x="1406939" y="1811622"/>
            <a:ext cx="6091031" cy="4557474"/>
          </a:xfrm>
          <a:prstGeom prst="rect">
            <a:avLst/>
          </a:prstGeom>
        </p:spPr>
      </p:pic>
    </p:spTree>
    <p:extLst>
      <p:ext uri="{BB962C8B-B14F-4D97-AF65-F5344CB8AC3E}">
        <p14:creationId xmlns:p14="http://schemas.microsoft.com/office/powerpoint/2010/main" val="4090748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How to get around?</a:t>
            </a:r>
          </a:p>
        </p:txBody>
      </p:sp>
      <p:sp>
        <p:nvSpPr>
          <p:cNvPr id="3" name="Text Placeholder 2"/>
          <p:cNvSpPr>
            <a:spLocks noGrp="1"/>
          </p:cNvSpPr>
          <p:nvPr>
            <p:ph type="body" idx="1"/>
          </p:nvPr>
        </p:nvSpPr>
        <p:spPr>
          <a:xfrm>
            <a:off x="747919" y="3670855"/>
            <a:ext cx="7648161" cy="516466"/>
          </a:xfrm>
        </p:spPr>
        <p:txBody>
          <a:bodyPr anchor="b">
            <a:noAutofit/>
          </a:bodyPr>
          <a:lstStyle/>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r>
              <a:rPr lang="en-US" sz="3000" dirty="0">
                <a:latin typeface="Georgia" panose="02040502050405020303" pitchFamily="18" charset="0"/>
                <a:hlinkClick r:id="rId3"/>
              </a:rPr>
              <a:t>https://www.uakron.edu/parking/</a:t>
            </a:r>
            <a:endParaRPr lang="en-US" sz="3000" dirty="0">
              <a:latin typeface="Georgia" panose="02040502050405020303" pitchFamily="18" charset="0"/>
            </a:endParaRPr>
          </a:p>
          <a:p>
            <a:endParaRPr lang="en-US" sz="800" dirty="0">
              <a:latin typeface="Georgia" panose="02040502050405020303" pitchFamily="18" charset="0"/>
            </a:endParaRPr>
          </a:p>
          <a:p>
            <a:pPr algn="just"/>
            <a:r>
              <a:rPr lang="en-US" sz="1500" dirty="0">
                <a:latin typeface="Georgia" panose="02040502050405020303" pitchFamily="18" charset="0"/>
              </a:rPr>
              <a:t>The </a:t>
            </a:r>
            <a:r>
              <a:rPr lang="en-US" sz="1500" dirty="0" err="1">
                <a:latin typeface="Georgia" panose="02040502050405020303" pitchFamily="18" charset="0"/>
              </a:rPr>
              <a:t>Roo</a:t>
            </a:r>
            <a:r>
              <a:rPr lang="en-US" sz="1500" dirty="0">
                <a:latin typeface="Georgia" panose="02040502050405020303" pitchFamily="18" charset="0"/>
              </a:rPr>
              <a:t> Express Shuttle Service provides transportation to University buildings in the downtown area, neighborhoods near campus, and the parking lots on the North side of campus. During the fall and spring semesters the shuttle also services students on the weekends to and from the downtown area</a:t>
            </a:r>
            <a:endParaRPr lang="en-US" sz="1500" dirty="0">
              <a:solidFill>
                <a:srgbClr val="9C8D5A"/>
              </a:solidFill>
              <a:latin typeface="Georgia" panose="02040502050405020303" pitchFamily="18" charset="0"/>
              <a:cs typeface="Georgia"/>
            </a:endParaRPr>
          </a:p>
          <a:p>
            <a:endParaRPr lang="en-US" sz="3000" dirty="0">
              <a:solidFill>
                <a:srgbClr val="9C8D5A"/>
              </a:solidFill>
              <a:latin typeface="Georgia" panose="02040502050405020303" pitchFamily="18" charset="0"/>
              <a:cs typeface="Georgia"/>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954" y="3822994"/>
            <a:ext cx="4673876" cy="2679689"/>
          </a:xfrm>
          <a:prstGeom prst="rect">
            <a:avLst/>
          </a:prstGeom>
        </p:spPr>
      </p:pic>
    </p:spTree>
    <p:extLst>
      <p:ext uri="{BB962C8B-B14F-4D97-AF65-F5344CB8AC3E}">
        <p14:creationId xmlns:p14="http://schemas.microsoft.com/office/powerpoint/2010/main" val="2496101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How to get around?</a:t>
            </a:r>
          </a:p>
        </p:txBody>
      </p:sp>
      <p:sp>
        <p:nvSpPr>
          <p:cNvPr id="3" name="Text Placeholder 2"/>
          <p:cNvSpPr>
            <a:spLocks noGrp="1"/>
          </p:cNvSpPr>
          <p:nvPr>
            <p:ph type="body" idx="1"/>
          </p:nvPr>
        </p:nvSpPr>
        <p:spPr>
          <a:xfrm>
            <a:off x="747919" y="2269437"/>
            <a:ext cx="7648161" cy="516466"/>
          </a:xfrm>
        </p:spPr>
        <p:txBody>
          <a:bodyPr anchor="b">
            <a:noAutofit/>
          </a:bodyPr>
          <a:lstStyle/>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r>
              <a:rPr lang="en-US" sz="3000" dirty="0">
                <a:latin typeface="Georgia" panose="02040502050405020303" pitchFamily="18" charset="0"/>
                <a:hlinkClick r:id="rId3"/>
              </a:rPr>
              <a:t>https://www.uakron.edu/parking/</a:t>
            </a:r>
            <a:endParaRPr lang="en-US" sz="3000" dirty="0">
              <a:latin typeface="Georgia" panose="02040502050405020303" pitchFamily="18" charset="0"/>
            </a:endParaRPr>
          </a:p>
          <a:p>
            <a:endParaRPr lang="en-US" sz="800" dirty="0">
              <a:latin typeface="Georgia" panose="02040502050405020303" pitchFamily="18" charset="0"/>
            </a:endParaRPr>
          </a:p>
          <a:p>
            <a:endParaRPr lang="en-US" sz="3000" dirty="0">
              <a:solidFill>
                <a:srgbClr val="9C8D5A"/>
              </a:solidFill>
              <a:latin typeface="Georgia" panose="02040502050405020303" pitchFamily="18" charset="0"/>
              <a:cs typeface="Georgia"/>
            </a:endParaRPr>
          </a:p>
        </p:txBody>
      </p:sp>
      <p:pic>
        <p:nvPicPr>
          <p:cNvPr id="5" name="Picture 4"/>
          <p:cNvPicPr>
            <a:picLocks noChangeAspect="1"/>
          </p:cNvPicPr>
          <p:nvPr/>
        </p:nvPicPr>
        <p:blipFill>
          <a:blip r:embed="rId4"/>
          <a:stretch>
            <a:fillRect/>
          </a:stretch>
        </p:blipFill>
        <p:spPr>
          <a:xfrm>
            <a:off x="2087860" y="2146853"/>
            <a:ext cx="4651248" cy="4408003"/>
          </a:xfrm>
          <a:prstGeom prst="rect">
            <a:avLst/>
          </a:prstGeom>
        </p:spPr>
      </p:pic>
    </p:spTree>
    <p:extLst>
      <p:ext uri="{BB962C8B-B14F-4D97-AF65-F5344CB8AC3E}">
        <p14:creationId xmlns:p14="http://schemas.microsoft.com/office/powerpoint/2010/main" val="1137184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How to get around?</a:t>
            </a:r>
          </a:p>
        </p:txBody>
      </p:sp>
      <p:sp>
        <p:nvSpPr>
          <p:cNvPr id="3" name="Text Placeholder 2"/>
          <p:cNvSpPr>
            <a:spLocks noGrp="1"/>
          </p:cNvSpPr>
          <p:nvPr>
            <p:ph type="body" idx="1"/>
          </p:nvPr>
        </p:nvSpPr>
        <p:spPr>
          <a:xfrm>
            <a:off x="378372" y="3635355"/>
            <a:ext cx="8460829" cy="516466"/>
          </a:xfrm>
        </p:spPr>
        <p:txBody>
          <a:bodyPr anchor="b">
            <a:noAutofit/>
          </a:bodyPr>
          <a:lstStyle/>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r>
              <a:rPr lang="en-US" sz="3000" dirty="0">
                <a:latin typeface="Georgia" panose="02040502050405020303" pitchFamily="18" charset="0"/>
                <a:hlinkClick r:id="rId3"/>
              </a:rPr>
              <a:t>https://www.uakron.edu/parking/</a:t>
            </a:r>
            <a:endParaRPr lang="en-US" sz="3000" dirty="0">
              <a:latin typeface="Georgia" panose="02040502050405020303" pitchFamily="18" charset="0"/>
            </a:endParaRPr>
          </a:p>
          <a:p>
            <a:pPr algn="ctr"/>
            <a:r>
              <a:rPr lang="en-US" sz="1500" dirty="0">
                <a:latin typeface="Georgia" panose="02040502050405020303" pitchFamily="18" charset="0"/>
              </a:rPr>
              <a:t>The DASH runs approximately every 10 minutes from 7 a.m. to 7 p.m. and every 15 minutes from 7 p.m. to 11 p.m.</a:t>
            </a:r>
          </a:p>
          <a:p>
            <a:pPr algn="just"/>
            <a:r>
              <a:rPr lang="en-US" sz="1500" dirty="0">
                <a:latin typeface="Georgia" panose="02040502050405020303" pitchFamily="18" charset="0"/>
              </a:rPr>
              <a:t>The University of Akron and Akron METRO RTA have collaborated to create the free Downtown Akron Shuttle (DASH), connecting various University and downtown locations. You will recognize the METRO DASH buses by their bright purple color and a picture of Zippy waving from the passenger side. This fleet of new buses feature: Free </a:t>
            </a:r>
            <a:r>
              <a:rPr lang="en-US" sz="1500" dirty="0" err="1">
                <a:latin typeface="Georgia" panose="02040502050405020303" pitchFamily="18" charset="0"/>
              </a:rPr>
              <a:t>Wifi</a:t>
            </a:r>
            <a:r>
              <a:rPr lang="en-US" sz="1500" dirty="0">
                <a:latin typeface="Georgia" panose="02040502050405020303" pitchFamily="18" charset="0"/>
              </a:rPr>
              <a:t> / Additional seating / </a:t>
            </a:r>
            <a:r>
              <a:rPr lang="en-US" sz="1500" dirty="0" err="1">
                <a:latin typeface="Georgia" panose="02040502050405020303" pitchFamily="18" charset="0"/>
              </a:rPr>
              <a:t>Realtime</a:t>
            </a:r>
            <a:r>
              <a:rPr lang="en-US" sz="1500" dirty="0">
                <a:latin typeface="Georgia" panose="02040502050405020303" pitchFamily="18" charset="0"/>
              </a:rPr>
              <a:t> bus tracking</a:t>
            </a:r>
          </a:p>
          <a:p>
            <a:endParaRPr lang="en-US" sz="1500" dirty="0">
              <a:latin typeface="Georgia" panose="02040502050405020303"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7267" y="3921090"/>
            <a:ext cx="4487917" cy="2692750"/>
          </a:xfrm>
          <a:prstGeom prst="rect">
            <a:avLst/>
          </a:prstGeom>
        </p:spPr>
      </p:pic>
    </p:spTree>
    <p:extLst>
      <p:ext uri="{BB962C8B-B14F-4D97-AF65-F5344CB8AC3E}">
        <p14:creationId xmlns:p14="http://schemas.microsoft.com/office/powerpoint/2010/main" val="2765682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How to get around?</a:t>
            </a:r>
          </a:p>
        </p:txBody>
      </p:sp>
      <p:sp>
        <p:nvSpPr>
          <p:cNvPr id="3" name="Text Placeholder 2"/>
          <p:cNvSpPr>
            <a:spLocks noGrp="1"/>
          </p:cNvSpPr>
          <p:nvPr>
            <p:ph type="body" idx="1"/>
          </p:nvPr>
        </p:nvSpPr>
        <p:spPr>
          <a:xfrm>
            <a:off x="1038639" y="2383366"/>
            <a:ext cx="7648161" cy="516466"/>
          </a:xfrm>
        </p:spPr>
        <p:txBody>
          <a:bodyPr anchor="b">
            <a:noAutofit/>
          </a:bodyPr>
          <a:lstStyle/>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r>
              <a:rPr lang="en-US" sz="3000" dirty="0">
                <a:latin typeface="Georgia" panose="02040502050405020303" pitchFamily="18" charset="0"/>
                <a:hlinkClick r:id="rId3"/>
              </a:rPr>
              <a:t>https://www.uakron.edu/parking/</a:t>
            </a:r>
            <a:endParaRPr lang="en-US" sz="3000" dirty="0">
              <a:latin typeface="Georgia" panose="02040502050405020303" pitchFamily="18" charset="0"/>
            </a:endParaRPr>
          </a:p>
          <a:p>
            <a:endParaRPr lang="en-US" sz="800" dirty="0">
              <a:latin typeface="Georgia" panose="02040502050405020303" pitchFamily="18" charset="0"/>
            </a:endParaRPr>
          </a:p>
          <a:p>
            <a:endParaRPr lang="en-US" sz="3000" dirty="0">
              <a:solidFill>
                <a:srgbClr val="9C8D5A"/>
              </a:solidFill>
              <a:latin typeface="Georgia" panose="02040502050405020303" pitchFamily="18" charset="0"/>
              <a:cs typeface="Georgia"/>
            </a:endParaRPr>
          </a:p>
        </p:txBody>
      </p:sp>
      <p:pic>
        <p:nvPicPr>
          <p:cNvPr id="5" name="Picture 4"/>
          <p:cNvPicPr>
            <a:picLocks noChangeAspect="1"/>
          </p:cNvPicPr>
          <p:nvPr/>
        </p:nvPicPr>
        <p:blipFill>
          <a:blip r:embed="rId4"/>
          <a:stretch>
            <a:fillRect/>
          </a:stretch>
        </p:blipFill>
        <p:spPr>
          <a:xfrm>
            <a:off x="581439" y="2481530"/>
            <a:ext cx="6122503" cy="4192630"/>
          </a:xfrm>
          <a:prstGeom prst="rect">
            <a:avLst/>
          </a:prstGeom>
        </p:spPr>
      </p:pic>
      <p:pic>
        <p:nvPicPr>
          <p:cNvPr id="6" name="Picture 5"/>
          <p:cNvPicPr>
            <a:picLocks noChangeAspect="1"/>
          </p:cNvPicPr>
          <p:nvPr/>
        </p:nvPicPr>
        <p:blipFill>
          <a:blip r:embed="rId5"/>
          <a:stretch>
            <a:fillRect/>
          </a:stretch>
        </p:blipFill>
        <p:spPr>
          <a:xfrm>
            <a:off x="4256690" y="2750710"/>
            <a:ext cx="3899338" cy="3082264"/>
          </a:xfrm>
          <a:prstGeom prst="rect">
            <a:avLst/>
          </a:prstGeom>
        </p:spPr>
      </p:pic>
    </p:spTree>
    <p:extLst>
      <p:ext uri="{BB962C8B-B14F-4D97-AF65-F5344CB8AC3E}">
        <p14:creationId xmlns:p14="http://schemas.microsoft.com/office/powerpoint/2010/main" val="4133482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How to get around?</a:t>
            </a:r>
          </a:p>
        </p:txBody>
      </p:sp>
      <p:sp>
        <p:nvSpPr>
          <p:cNvPr id="3" name="Text Placeholder 2"/>
          <p:cNvSpPr>
            <a:spLocks noGrp="1"/>
          </p:cNvSpPr>
          <p:nvPr>
            <p:ph type="body" idx="1"/>
          </p:nvPr>
        </p:nvSpPr>
        <p:spPr>
          <a:xfrm>
            <a:off x="457200" y="2294979"/>
            <a:ext cx="8460829" cy="516466"/>
          </a:xfrm>
        </p:spPr>
        <p:txBody>
          <a:bodyPr anchor="b">
            <a:noAutofit/>
          </a:bodyPr>
          <a:lstStyle/>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r>
              <a:rPr lang="en-US" sz="3000" dirty="0">
                <a:latin typeface="Georgia" panose="02040502050405020303" pitchFamily="18" charset="0"/>
                <a:hlinkClick r:id="rId3"/>
              </a:rPr>
              <a:t>https://www.uakron.edu/parking/</a:t>
            </a:r>
            <a:endParaRPr lang="en-US" sz="3000" dirty="0">
              <a:latin typeface="Georgia" panose="02040502050405020303" pitchFamily="18" charset="0"/>
            </a:endParaRPr>
          </a:p>
          <a:p>
            <a:pPr algn="ctr"/>
            <a:r>
              <a:rPr lang="en-US" sz="1500" dirty="0">
                <a:latin typeface="Georgia" panose="02040502050405020303" pitchFamily="18" charset="0"/>
              </a:rPr>
              <a:t>Cycling Initiative</a:t>
            </a:r>
          </a:p>
          <a:p>
            <a:pPr algn="ctr"/>
            <a:r>
              <a:rPr lang="en-US" sz="1500" dirty="0">
                <a:latin typeface="Georgia" panose="02040502050405020303" pitchFamily="18" charset="0"/>
              </a:rPr>
              <a:t>Bike Share – Through Student Recreation and Wellness Center</a:t>
            </a:r>
          </a:p>
        </p:txBody>
      </p:sp>
      <p:pic>
        <p:nvPicPr>
          <p:cNvPr id="5" name="Picture 4"/>
          <p:cNvPicPr>
            <a:picLocks noChangeAspect="1"/>
          </p:cNvPicPr>
          <p:nvPr/>
        </p:nvPicPr>
        <p:blipFill rotWithShape="1">
          <a:blip r:embed="rId4"/>
          <a:srcRect t="9889"/>
          <a:stretch/>
        </p:blipFill>
        <p:spPr>
          <a:xfrm>
            <a:off x="1894490" y="2956771"/>
            <a:ext cx="5586248" cy="2914170"/>
          </a:xfrm>
          <a:prstGeom prst="rect">
            <a:avLst/>
          </a:prstGeom>
        </p:spPr>
      </p:pic>
    </p:spTree>
    <p:extLst>
      <p:ext uri="{BB962C8B-B14F-4D97-AF65-F5344CB8AC3E}">
        <p14:creationId xmlns:p14="http://schemas.microsoft.com/office/powerpoint/2010/main" val="755410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Recreational Activities</a:t>
            </a:r>
          </a:p>
        </p:txBody>
      </p:sp>
      <p:sp>
        <p:nvSpPr>
          <p:cNvPr id="3" name="Text Placeholder 2"/>
          <p:cNvSpPr>
            <a:spLocks noGrp="1"/>
          </p:cNvSpPr>
          <p:nvPr>
            <p:ph type="body" idx="1"/>
          </p:nvPr>
        </p:nvSpPr>
        <p:spPr>
          <a:xfrm>
            <a:off x="600774" y="1861382"/>
            <a:ext cx="7648161" cy="516466"/>
          </a:xfrm>
        </p:spPr>
        <p:txBody>
          <a:bodyPr anchor="b">
            <a:noAutofit/>
          </a:bodyPr>
          <a:lstStyle/>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r>
              <a:rPr lang="en-US" sz="3000" dirty="0">
                <a:latin typeface="Georgia" panose="02040502050405020303" pitchFamily="18" charset="0"/>
                <a:hlinkClick r:id="rId4"/>
              </a:rPr>
              <a:t>https://uakron.edu/rec/</a:t>
            </a:r>
            <a:endParaRPr lang="en-US" sz="3000" dirty="0">
              <a:latin typeface="Georgia" panose="02040502050405020303" pitchFamily="18" charset="0"/>
            </a:endParaRPr>
          </a:p>
          <a:p>
            <a:endParaRPr lang="en-US" sz="800" dirty="0">
              <a:latin typeface="Georgia" panose="02040502050405020303" pitchFamily="18" charset="0"/>
            </a:endParaRPr>
          </a:p>
        </p:txBody>
      </p:sp>
      <p:pic>
        <p:nvPicPr>
          <p:cNvPr id="5" name="Picture 4"/>
          <p:cNvPicPr>
            <a:picLocks noChangeAspect="1"/>
          </p:cNvPicPr>
          <p:nvPr/>
        </p:nvPicPr>
        <p:blipFill>
          <a:blip r:embed="rId5"/>
          <a:stretch>
            <a:fillRect/>
          </a:stretch>
        </p:blipFill>
        <p:spPr>
          <a:xfrm>
            <a:off x="882869" y="2279693"/>
            <a:ext cx="7366066" cy="3597975"/>
          </a:xfrm>
          <a:prstGeom prst="rect">
            <a:avLst/>
          </a:prstGeom>
        </p:spPr>
      </p:pic>
    </p:spTree>
    <p:extLst>
      <p:ext uri="{BB962C8B-B14F-4D97-AF65-F5344CB8AC3E}">
        <p14:creationId xmlns:p14="http://schemas.microsoft.com/office/powerpoint/2010/main" val="1434326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Why you’re here - ACADEMICS</a:t>
            </a:r>
          </a:p>
        </p:txBody>
      </p:sp>
      <p:sp>
        <p:nvSpPr>
          <p:cNvPr id="3" name="Text Placeholder 2"/>
          <p:cNvSpPr>
            <a:spLocks noGrp="1"/>
          </p:cNvSpPr>
          <p:nvPr>
            <p:ph type="body" idx="1"/>
          </p:nvPr>
        </p:nvSpPr>
        <p:spPr>
          <a:xfrm>
            <a:off x="457200" y="2253245"/>
            <a:ext cx="8460829" cy="516466"/>
          </a:xfrm>
        </p:spPr>
        <p:txBody>
          <a:bodyPr anchor="b">
            <a:noAutofit/>
          </a:bodyPr>
          <a:lstStyle/>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r>
              <a:rPr lang="en-US" sz="2500" dirty="0">
                <a:latin typeface="Georgia" panose="02040502050405020303" pitchFamily="18" charset="0"/>
                <a:hlinkClick r:id="rId3"/>
              </a:rPr>
              <a:t>https://www.uakron.edu/dotAsset/678001.pdf</a:t>
            </a:r>
            <a:endParaRPr lang="en-US" sz="2500" dirty="0">
              <a:latin typeface="Georgia" panose="02040502050405020303" pitchFamily="18" charset="0"/>
            </a:endParaRPr>
          </a:p>
          <a:p>
            <a:pPr algn="ctr"/>
            <a:r>
              <a:rPr lang="en-US" dirty="0">
                <a:latin typeface="Georgia" panose="02040502050405020303" pitchFamily="18" charset="0"/>
              </a:rPr>
              <a:t>The Graduate Assistant Handbook</a:t>
            </a:r>
          </a:p>
          <a:p>
            <a:endParaRPr lang="en-US" sz="1500" dirty="0">
              <a:latin typeface="Georgia" panose="02040502050405020303" pitchFamily="18" charset="0"/>
            </a:endParaRPr>
          </a:p>
        </p:txBody>
      </p:sp>
      <p:pic>
        <p:nvPicPr>
          <p:cNvPr id="5" name="Picture 4"/>
          <p:cNvPicPr>
            <a:picLocks noChangeAspect="1"/>
          </p:cNvPicPr>
          <p:nvPr/>
        </p:nvPicPr>
        <p:blipFill>
          <a:blip r:embed="rId4"/>
          <a:stretch>
            <a:fillRect/>
          </a:stretch>
        </p:blipFill>
        <p:spPr>
          <a:xfrm>
            <a:off x="3013246" y="2454166"/>
            <a:ext cx="3004883" cy="4251434"/>
          </a:xfrm>
          <a:prstGeom prst="rect">
            <a:avLst/>
          </a:prstGeom>
        </p:spPr>
      </p:pic>
      <p:sp>
        <p:nvSpPr>
          <p:cNvPr id="7" name="Text Placeholder 2"/>
          <p:cNvSpPr>
            <a:spLocks noGrp="1"/>
          </p:cNvSpPr>
          <p:nvPr>
            <p:ph type="body" idx="1"/>
          </p:nvPr>
        </p:nvSpPr>
        <p:spPr>
          <a:xfrm>
            <a:off x="6211957" y="3128201"/>
            <a:ext cx="1899859" cy="516466"/>
          </a:xfrm>
        </p:spPr>
        <p:txBody>
          <a:bodyPr anchor="b">
            <a:noAutofit/>
          </a:bodyPr>
          <a:lstStyle/>
          <a:p>
            <a:endParaRPr lang="en-US" sz="3000" dirty="0">
              <a:latin typeface="Georgia" panose="02040502050405020303" pitchFamily="18" charset="0"/>
              <a:hlinkClick r:id="rId3"/>
            </a:endParaRPr>
          </a:p>
          <a:p>
            <a:endParaRPr lang="en-US" sz="3000" dirty="0">
              <a:latin typeface="Georgia" panose="02040502050405020303" pitchFamily="18" charset="0"/>
              <a:hlinkClick r:id="rId3"/>
            </a:endParaRPr>
          </a:p>
          <a:p>
            <a:r>
              <a:rPr lang="en-US" sz="1500" dirty="0">
                <a:latin typeface="Georgia" panose="02040502050405020303" pitchFamily="18" charset="0"/>
              </a:rPr>
              <a:t>Your primary reference guide</a:t>
            </a:r>
          </a:p>
          <a:p>
            <a:endParaRPr lang="en-US" sz="1500" dirty="0">
              <a:latin typeface="Georgia" panose="02040502050405020303" pitchFamily="18" charset="0"/>
            </a:endParaRPr>
          </a:p>
        </p:txBody>
      </p:sp>
    </p:spTree>
    <p:extLst>
      <p:ext uri="{BB962C8B-B14F-4D97-AF65-F5344CB8AC3E}">
        <p14:creationId xmlns:p14="http://schemas.microsoft.com/office/powerpoint/2010/main" val="2408703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ACADEMICS- Eligibility</a:t>
            </a:r>
          </a:p>
        </p:txBody>
      </p:sp>
      <p:sp>
        <p:nvSpPr>
          <p:cNvPr id="3" name="Text Placeholder 2"/>
          <p:cNvSpPr>
            <a:spLocks noGrp="1"/>
          </p:cNvSpPr>
          <p:nvPr>
            <p:ph type="body" idx="1"/>
          </p:nvPr>
        </p:nvSpPr>
        <p:spPr>
          <a:xfrm>
            <a:off x="583324" y="4093778"/>
            <a:ext cx="8308428" cy="1718677"/>
          </a:xfrm>
        </p:spPr>
        <p:txBody>
          <a:bodyPr anchor="b">
            <a:noAutofit/>
          </a:bodyPr>
          <a:lstStyle/>
          <a:p>
            <a:endParaRPr lang="en-US" sz="3000" dirty="0">
              <a:latin typeface="Georgia" panose="02040502050405020303" pitchFamily="18" charset="0"/>
              <a:hlinkClick r:id="rId3"/>
            </a:endParaRPr>
          </a:p>
          <a:p>
            <a:r>
              <a:rPr lang="en-US" sz="1900" dirty="0">
                <a:latin typeface="Georgia" panose="02040502050405020303" pitchFamily="18" charset="0"/>
              </a:rPr>
              <a:t>Eligibility for a Graduate Assistantship</a:t>
            </a:r>
          </a:p>
          <a:p>
            <a:endParaRPr lang="en-US" sz="1900" dirty="0">
              <a:latin typeface="Georgia" panose="02040502050405020303" pitchFamily="18" charset="0"/>
            </a:endParaRPr>
          </a:p>
          <a:p>
            <a:pPr marL="285750" indent="-285750">
              <a:buFont typeface="Arial" panose="020B0604020202020204" pitchFamily="34" charset="0"/>
              <a:buChar char="•"/>
            </a:pPr>
            <a:r>
              <a:rPr lang="en-US" sz="1900" dirty="0">
                <a:latin typeface="Georgia" panose="02040502050405020303" pitchFamily="18" charset="0"/>
              </a:rPr>
              <a:t>Full Admission to a Graduate Program</a:t>
            </a:r>
          </a:p>
          <a:p>
            <a:pPr marL="285750" indent="-285750">
              <a:buFont typeface="Arial" panose="020B0604020202020204" pitchFamily="34" charset="0"/>
              <a:buChar char="•"/>
            </a:pPr>
            <a:r>
              <a:rPr lang="en-US" sz="1900" dirty="0">
                <a:latin typeface="Georgia" panose="02040502050405020303" pitchFamily="18" charset="0"/>
              </a:rPr>
              <a:t>You must be enrolled as a full-time student during each semester you are working as a graduate assistant.	</a:t>
            </a:r>
          </a:p>
          <a:p>
            <a:pPr marL="285750" indent="-285750">
              <a:buFont typeface="Arial" panose="020B0604020202020204" pitchFamily="34" charset="0"/>
              <a:buChar char="•"/>
            </a:pPr>
            <a:r>
              <a:rPr lang="en-US" sz="1900" dirty="0">
                <a:latin typeface="Georgia" panose="02040502050405020303" pitchFamily="18" charset="0"/>
              </a:rPr>
              <a:t>Full-time definition </a:t>
            </a:r>
          </a:p>
          <a:p>
            <a:pPr marL="742896" lvl="1" indent="-285750">
              <a:buFont typeface="Arial" panose="020B0604020202020204" pitchFamily="34" charset="0"/>
              <a:buChar char="•"/>
            </a:pPr>
            <a:r>
              <a:rPr lang="en-US" sz="1500" dirty="0">
                <a:latin typeface="Georgia" panose="02040502050405020303" pitchFamily="18" charset="0"/>
              </a:rPr>
              <a:t>Fall and Spring – minimum of 9 hours</a:t>
            </a:r>
          </a:p>
          <a:p>
            <a:pPr marL="742896" lvl="1" indent="-285750">
              <a:buFont typeface="Arial" panose="020B0604020202020204" pitchFamily="34" charset="0"/>
              <a:buChar char="•"/>
            </a:pPr>
            <a:r>
              <a:rPr lang="en-US" sz="1500" dirty="0">
                <a:latin typeface="Georgia" panose="02040502050405020303" pitchFamily="18" charset="0"/>
              </a:rPr>
              <a:t>Summer – minimum of 6 hours</a:t>
            </a:r>
          </a:p>
          <a:p>
            <a:pPr marL="285750" indent="-285750">
              <a:buFont typeface="Arial" panose="020B0604020202020204" pitchFamily="34" charset="0"/>
              <a:buChar char="•"/>
            </a:pPr>
            <a:r>
              <a:rPr lang="en-US" sz="1900" dirty="0">
                <a:latin typeface="Georgia" panose="02040502050405020303" pitchFamily="18" charset="0"/>
              </a:rPr>
              <a:t>Maintain a minimum cumulative 3.0 GPA and progressing toward degree completion</a:t>
            </a:r>
          </a:p>
          <a:p>
            <a:pPr marL="285750" indent="-285750">
              <a:buFont typeface="Arial" panose="020B0604020202020204" pitchFamily="34" charset="0"/>
              <a:buChar char="•"/>
            </a:pPr>
            <a:r>
              <a:rPr lang="en-US" sz="1900" dirty="0">
                <a:latin typeface="Georgia" panose="02040502050405020303" pitchFamily="18" charset="0"/>
              </a:rPr>
              <a:t>Maximum work hours may not exceed 20 hours/per week</a:t>
            </a:r>
          </a:p>
          <a:p>
            <a:pPr marL="742896" lvl="1" indent="-285750">
              <a:buFont typeface="Arial" panose="020B0604020202020204" pitchFamily="34" charset="0"/>
              <a:buChar char="•"/>
            </a:pPr>
            <a:r>
              <a:rPr lang="en-US" sz="1500" dirty="0">
                <a:latin typeface="Georgia" panose="02040502050405020303" pitchFamily="18" charset="0"/>
              </a:rPr>
              <a:t>Students may not hold additional employment if on a full-time assistantship</a:t>
            </a:r>
          </a:p>
        </p:txBody>
      </p:sp>
    </p:spTree>
    <p:extLst>
      <p:ext uri="{BB962C8B-B14F-4D97-AF65-F5344CB8AC3E}">
        <p14:creationId xmlns:p14="http://schemas.microsoft.com/office/powerpoint/2010/main" val="4234807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CM-1016-32800_GeneralP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553646"/>
            <a:ext cx="9144000" cy="3970318"/>
          </a:xfrm>
          <a:prstGeom prst="rect">
            <a:avLst/>
          </a:prstGeom>
          <a:noFill/>
        </p:spPr>
        <p:txBody>
          <a:bodyPr wrap="square" rtlCol="0">
            <a:spAutoFit/>
          </a:bodyPr>
          <a:lstStyle/>
          <a:p>
            <a:pPr algn="ctr">
              <a:lnSpc>
                <a:spcPct val="120000"/>
              </a:lnSpc>
            </a:pPr>
            <a:r>
              <a:rPr lang="en-US" sz="4200" b="1" dirty="0">
                <a:solidFill>
                  <a:srgbClr val="00002F"/>
                </a:solidFill>
                <a:latin typeface="Georgia"/>
                <a:cs typeface="Georgia"/>
              </a:rPr>
              <a:t>Welcome </a:t>
            </a:r>
          </a:p>
          <a:p>
            <a:pPr algn="ctr">
              <a:lnSpc>
                <a:spcPct val="120000"/>
              </a:lnSpc>
            </a:pPr>
            <a:r>
              <a:rPr lang="en-US" sz="4200" b="1" dirty="0">
                <a:solidFill>
                  <a:srgbClr val="00002F"/>
                </a:solidFill>
                <a:latin typeface="Georgia"/>
                <a:cs typeface="Georgia"/>
              </a:rPr>
              <a:t>and </a:t>
            </a:r>
          </a:p>
          <a:p>
            <a:pPr algn="ctr">
              <a:lnSpc>
                <a:spcPct val="120000"/>
              </a:lnSpc>
            </a:pPr>
            <a:r>
              <a:rPr lang="en-US" sz="4200" b="1" dirty="0">
                <a:solidFill>
                  <a:srgbClr val="00002F"/>
                </a:solidFill>
                <a:latin typeface="Georgia"/>
                <a:cs typeface="Georgia"/>
              </a:rPr>
              <a:t>Thank You </a:t>
            </a:r>
          </a:p>
          <a:p>
            <a:pPr algn="ctr">
              <a:lnSpc>
                <a:spcPct val="120000"/>
              </a:lnSpc>
            </a:pPr>
            <a:r>
              <a:rPr lang="en-US" sz="4200" b="1" dirty="0">
                <a:solidFill>
                  <a:srgbClr val="00002F"/>
                </a:solidFill>
                <a:latin typeface="Georgia"/>
                <a:cs typeface="Georgia"/>
              </a:rPr>
              <a:t>for choosing The University of Akron for your graduate work</a:t>
            </a:r>
            <a:endParaRPr lang="en-US" sz="3000" dirty="0">
              <a:solidFill>
                <a:schemeClr val="bg1"/>
              </a:solidFill>
              <a:latin typeface="Georgia"/>
              <a:cs typeface="Georgia"/>
            </a:endParaRPr>
          </a:p>
        </p:txBody>
      </p:sp>
    </p:spTree>
    <p:extLst>
      <p:ext uri="{BB962C8B-B14F-4D97-AF65-F5344CB8AC3E}">
        <p14:creationId xmlns:p14="http://schemas.microsoft.com/office/powerpoint/2010/main" val="3615877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ACADEMICS- Eligibility</a:t>
            </a:r>
          </a:p>
        </p:txBody>
      </p:sp>
      <p:sp>
        <p:nvSpPr>
          <p:cNvPr id="3" name="Text Placeholder 2"/>
          <p:cNvSpPr>
            <a:spLocks noGrp="1"/>
          </p:cNvSpPr>
          <p:nvPr>
            <p:ph type="body" idx="1"/>
          </p:nvPr>
        </p:nvSpPr>
        <p:spPr>
          <a:xfrm>
            <a:off x="583324" y="3983420"/>
            <a:ext cx="8308428" cy="1718677"/>
          </a:xfrm>
        </p:spPr>
        <p:txBody>
          <a:bodyPr anchor="b">
            <a:noAutofit/>
          </a:bodyPr>
          <a:lstStyle/>
          <a:p>
            <a:endParaRPr lang="en-US" sz="3000" dirty="0">
              <a:latin typeface="Georgia" panose="02040502050405020303" pitchFamily="18" charset="0"/>
              <a:hlinkClick r:id="rId3"/>
            </a:endParaRPr>
          </a:p>
          <a:p>
            <a:r>
              <a:rPr lang="en-US" sz="1900" dirty="0">
                <a:latin typeface="Georgia" panose="02040502050405020303" pitchFamily="18" charset="0"/>
              </a:rPr>
              <a:t>Maintaining a Graduate Assistantship</a:t>
            </a:r>
          </a:p>
          <a:p>
            <a:endParaRPr lang="en-US" sz="1900" dirty="0">
              <a:latin typeface="Georgia" panose="02040502050405020303" pitchFamily="18" charset="0"/>
            </a:endParaRPr>
          </a:p>
          <a:p>
            <a:pPr marL="285750" indent="-285750">
              <a:buFont typeface="Arial" panose="020B0604020202020204" pitchFamily="34" charset="0"/>
              <a:buChar char="•"/>
            </a:pPr>
            <a:r>
              <a:rPr lang="en-US" sz="1900" dirty="0">
                <a:latin typeface="Georgia" panose="02040502050405020303" pitchFamily="18" charset="0"/>
              </a:rPr>
              <a:t>You are required to perform your graduate assistantship duties satisfactorily</a:t>
            </a:r>
          </a:p>
          <a:p>
            <a:pPr marL="285750" indent="-285750">
              <a:buFont typeface="Arial" panose="020B0604020202020204" pitchFamily="34" charset="0"/>
              <a:buChar char="•"/>
            </a:pPr>
            <a:r>
              <a:rPr lang="en-US" sz="1900" dirty="0">
                <a:latin typeface="Georgia" panose="02040502050405020303" pitchFamily="18" charset="0"/>
              </a:rPr>
              <a:t>You must maintain the standards of academic conduct</a:t>
            </a:r>
          </a:p>
          <a:p>
            <a:pPr marL="285750" indent="-285750">
              <a:buFont typeface="Arial" panose="020B0604020202020204" pitchFamily="34" charset="0"/>
              <a:buChar char="•"/>
            </a:pPr>
            <a:r>
              <a:rPr lang="en-US" sz="1900" dirty="0">
                <a:latin typeface="Georgia" panose="02040502050405020303" pitchFamily="18" charset="0"/>
              </a:rPr>
              <a:t>You must honor the terms of your contract agreement</a:t>
            </a:r>
          </a:p>
          <a:p>
            <a:pPr marL="285750" indent="-285750">
              <a:buFont typeface="Arial" panose="020B0604020202020204" pitchFamily="34" charset="0"/>
              <a:buChar char="•"/>
            </a:pPr>
            <a:r>
              <a:rPr lang="en-US" sz="1900" dirty="0">
                <a:latin typeface="Georgia" panose="02040502050405020303" pitchFamily="18" charset="0"/>
              </a:rPr>
              <a:t>If a TA – you must meet the minimum oral proficiency requirement</a:t>
            </a:r>
          </a:p>
          <a:p>
            <a:pPr marL="742896" lvl="1" indent="-285750">
              <a:buFont typeface="Arial" panose="020B0604020202020204" pitchFamily="34" charset="0"/>
              <a:buChar char="•"/>
            </a:pPr>
            <a:r>
              <a:rPr lang="en-US" sz="1500" dirty="0">
                <a:latin typeface="Georgia" panose="02040502050405020303" pitchFamily="18" charset="0"/>
              </a:rPr>
              <a:t>23 – TOEFL Speaking Component (Internationals)</a:t>
            </a:r>
          </a:p>
          <a:p>
            <a:pPr marL="742896" lvl="1" indent="-285750">
              <a:buFont typeface="Arial" panose="020B0604020202020204" pitchFamily="34" charset="0"/>
              <a:buChar char="•"/>
            </a:pPr>
            <a:r>
              <a:rPr lang="en-US" sz="1500" dirty="0">
                <a:latin typeface="Georgia" panose="02040502050405020303" pitchFamily="18" charset="0"/>
              </a:rPr>
              <a:t>Assessed by departmental procedures (domestics)</a:t>
            </a:r>
          </a:p>
          <a:p>
            <a:pPr marL="285750" indent="-285750">
              <a:buFont typeface="Arial" panose="020B0604020202020204" pitchFamily="34" charset="0"/>
              <a:buChar char="•"/>
            </a:pPr>
            <a:r>
              <a:rPr lang="en-US" sz="1900" dirty="0">
                <a:latin typeface="Georgia" panose="02040502050405020303" pitchFamily="18" charset="0"/>
              </a:rPr>
              <a:t>If you give up your assistantship – you also give up the tuition waiver – repayment is required (after Census date)</a:t>
            </a:r>
          </a:p>
        </p:txBody>
      </p:sp>
    </p:spTree>
    <p:extLst>
      <p:ext uri="{BB962C8B-B14F-4D97-AF65-F5344CB8AC3E}">
        <p14:creationId xmlns:p14="http://schemas.microsoft.com/office/powerpoint/2010/main" val="1262584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ACADEMICS- Eligibility</a:t>
            </a:r>
          </a:p>
        </p:txBody>
      </p:sp>
      <p:sp>
        <p:nvSpPr>
          <p:cNvPr id="3" name="Text Placeholder 2"/>
          <p:cNvSpPr>
            <a:spLocks noGrp="1"/>
          </p:cNvSpPr>
          <p:nvPr>
            <p:ph type="body" idx="1"/>
          </p:nvPr>
        </p:nvSpPr>
        <p:spPr>
          <a:xfrm>
            <a:off x="417785" y="5364861"/>
            <a:ext cx="8308428" cy="1009231"/>
          </a:xfrm>
        </p:spPr>
        <p:txBody>
          <a:bodyPr anchor="b">
            <a:noAutofit/>
          </a:bodyPr>
          <a:lstStyle/>
          <a:p>
            <a:endParaRPr lang="en-US" sz="3000" dirty="0">
              <a:latin typeface="Georgia" panose="02040502050405020303" pitchFamily="18" charset="0"/>
              <a:hlinkClick r:id="rId3"/>
            </a:endParaRPr>
          </a:p>
          <a:p>
            <a:endParaRPr lang="en-US" sz="800" dirty="0">
              <a:latin typeface="Georgia" panose="02040502050405020303" pitchFamily="18" charset="0"/>
            </a:endParaRPr>
          </a:p>
          <a:p>
            <a:pPr algn="ctr"/>
            <a:r>
              <a:rPr lang="en-US" sz="1800" dirty="0">
                <a:latin typeface="Georgia" panose="02040502050405020303" pitchFamily="18" charset="0"/>
              </a:rPr>
              <a:t>FEE REMISSION FOR GRADUATE ASSISTANTS (GAs)</a:t>
            </a:r>
          </a:p>
          <a:p>
            <a:pPr algn="ctr"/>
            <a:endParaRPr lang="en-US" sz="1800" dirty="0">
              <a:latin typeface="Georgia" panose="02040502050405020303" pitchFamily="18" charset="0"/>
            </a:endParaRPr>
          </a:p>
          <a:p>
            <a:pPr algn="ctr"/>
            <a:r>
              <a:rPr lang="en-US" sz="1800" dirty="0">
                <a:latin typeface="Georgia" panose="02040502050405020303" pitchFamily="18" charset="0"/>
              </a:rPr>
              <a:t>UA shall provide a scholarship during each semester or summer session of award </a:t>
            </a:r>
          </a:p>
          <a:p>
            <a:pPr algn="ctr"/>
            <a:endParaRPr lang="en-US" sz="1800" dirty="0">
              <a:latin typeface="Georgia" panose="02040502050405020303" pitchFamily="18" charset="0"/>
            </a:endParaRPr>
          </a:p>
          <a:p>
            <a:pPr algn="ctr"/>
            <a:endParaRPr lang="en-US" sz="1800" dirty="0">
              <a:latin typeface="Georgia" panose="02040502050405020303" pitchFamily="18" charset="0"/>
            </a:endParaRPr>
          </a:p>
          <a:p>
            <a:pPr algn="ctr"/>
            <a:r>
              <a:rPr lang="en-US" sz="1800" dirty="0">
                <a:latin typeface="Georgia" panose="02040502050405020303" pitchFamily="18" charset="0"/>
              </a:rPr>
              <a:t>Scholarships are not provided for:</a:t>
            </a:r>
          </a:p>
          <a:p>
            <a:r>
              <a:rPr lang="en-US" sz="1800" dirty="0">
                <a:latin typeface="Georgia" panose="02040502050405020303" pitchFamily="18" charset="0"/>
              </a:rPr>
              <a:t>		undergraduate/audit courses	professional fees</a:t>
            </a:r>
          </a:p>
          <a:p>
            <a:r>
              <a:rPr lang="en-US" sz="1800" dirty="0">
                <a:latin typeface="Georgia" panose="02040502050405020303" pitchFamily="18" charset="0"/>
              </a:rPr>
              <a:t>		administrative fees				facilities fees</a:t>
            </a:r>
          </a:p>
          <a:p>
            <a:r>
              <a:rPr lang="en-US" sz="1800" dirty="0">
                <a:latin typeface="Georgia" panose="02040502050405020303" pitchFamily="18" charset="0"/>
              </a:rPr>
              <a:t>		technology fees					drop/add fees</a:t>
            </a:r>
          </a:p>
          <a:p>
            <a:r>
              <a:rPr lang="en-US" sz="1800" dirty="0">
                <a:latin typeface="Georgia" panose="02040502050405020303" pitchFamily="18" charset="0"/>
              </a:rPr>
              <a:t>		library fees						miscellaneous fees</a:t>
            </a:r>
          </a:p>
          <a:p>
            <a:r>
              <a:rPr lang="en-US" sz="1800" dirty="0">
                <a:latin typeface="Georgia" panose="02040502050405020303" pitchFamily="18" charset="0"/>
              </a:rPr>
              <a:t>		general service fees			late registration fees</a:t>
            </a:r>
          </a:p>
          <a:p>
            <a:r>
              <a:rPr lang="en-US" sz="1800" dirty="0">
                <a:latin typeface="Georgia" panose="02040502050405020303" pitchFamily="18" charset="0"/>
              </a:rPr>
              <a:t>		tuition/fees at other institutions						</a:t>
            </a:r>
          </a:p>
          <a:p>
            <a:pPr algn="ctr"/>
            <a:endParaRPr lang="en-US" sz="1500" dirty="0">
              <a:latin typeface="Georgia" panose="02040502050405020303" pitchFamily="18" charset="0"/>
            </a:endParaRPr>
          </a:p>
        </p:txBody>
      </p:sp>
    </p:spTree>
    <p:extLst>
      <p:ext uri="{BB962C8B-B14F-4D97-AF65-F5344CB8AC3E}">
        <p14:creationId xmlns:p14="http://schemas.microsoft.com/office/powerpoint/2010/main" val="3823417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1"/>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ACADEMICS- Eligibility</a:t>
            </a:r>
          </a:p>
        </p:txBody>
      </p:sp>
      <p:sp>
        <p:nvSpPr>
          <p:cNvPr id="3" name="Text Placeholder 2"/>
          <p:cNvSpPr>
            <a:spLocks noGrp="1"/>
          </p:cNvSpPr>
          <p:nvPr>
            <p:ph type="body" idx="1"/>
          </p:nvPr>
        </p:nvSpPr>
        <p:spPr>
          <a:xfrm>
            <a:off x="254132" y="1473691"/>
            <a:ext cx="8308428" cy="1009231"/>
          </a:xfrm>
        </p:spPr>
        <p:txBody>
          <a:bodyPr anchor="b">
            <a:noAutofit/>
          </a:bodyPr>
          <a:lstStyle/>
          <a:p>
            <a:endParaRPr lang="en-US" sz="3000" dirty="0">
              <a:latin typeface="Georgia" panose="02040502050405020303" pitchFamily="18" charset="0"/>
              <a:hlinkClick r:id="rId3"/>
            </a:endParaRPr>
          </a:p>
          <a:p>
            <a:endParaRPr lang="en-US" sz="800" dirty="0">
              <a:latin typeface="Georgia" panose="02040502050405020303" pitchFamily="18" charset="0"/>
            </a:endParaRPr>
          </a:p>
          <a:p>
            <a:pPr algn="ctr"/>
            <a:r>
              <a:rPr lang="en-US" sz="1500" dirty="0">
                <a:latin typeface="Georgia" panose="02040502050405020303" pitchFamily="18" charset="0"/>
              </a:rPr>
              <a:t>OFFICE OF RESEARCH ADMINISTRATION</a:t>
            </a:r>
          </a:p>
          <a:p>
            <a:pPr algn="ctr"/>
            <a:r>
              <a:rPr lang="en-US" sz="1500" dirty="0">
                <a:latin typeface="Georgia" panose="02040502050405020303" pitchFamily="18" charset="0"/>
              </a:rPr>
              <a:t>https://www.uakron.edu/research/ora/</a:t>
            </a:r>
          </a:p>
          <a:p>
            <a:pPr algn="ctr"/>
            <a:endParaRPr lang="en-US" sz="1500" dirty="0">
              <a:latin typeface="Georgia" panose="02040502050405020303" pitchFamily="18" charset="0"/>
            </a:endParaRPr>
          </a:p>
        </p:txBody>
      </p:sp>
      <p:pic>
        <p:nvPicPr>
          <p:cNvPr id="5" name="Picture 4"/>
          <p:cNvPicPr>
            <a:picLocks noChangeAspect="1"/>
          </p:cNvPicPr>
          <p:nvPr/>
        </p:nvPicPr>
        <p:blipFill rotWithShape="1">
          <a:blip r:embed="rId4"/>
          <a:srcRect t="2994"/>
          <a:stretch/>
        </p:blipFill>
        <p:spPr>
          <a:xfrm>
            <a:off x="554540" y="2286001"/>
            <a:ext cx="5970158" cy="4367634"/>
          </a:xfrm>
          <a:prstGeom prst="rect">
            <a:avLst/>
          </a:prstGeom>
        </p:spPr>
      </p:pic>
    </p:spTree>
    <p:extLst>
      <p:ext uri="{BB962C8B-B14F-4D97-AF65-F5344CB8AC3E}">
        <p14:creationId xmlns:p14="http://schemas.microsoft.com/office/powerpoint/2010/main" val="531748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Grad School Blog</a:t>
            </a:r>
          </a:p>
        </p:txBody>
      </p:sp>
      <p:pic>
        <p:nvPicPr>
          <p:cNvPr id="3" name="Picture 2"/>
          <p:cNvPicPr>
            <a:picLocks noChangeAspect="1"/>
          </p:cNvPicPr>
          <p:nvPr/>
        </p:nvPicPr>
        <p:blipFill rotWithShape="1">
          <a:blip r:embed="rId3"/>
          <a:srcRect l="14569"/>
          <a:stretch/>
        </p:blipFill>
        <p:spPr>
          <a:xfrm>
            <a:off x="2826544" y="2070100"/>
            <a:ext cx="3490912" cy="2895600"/>
          </a:xfrm>
          <a:prstGeom prst="rect">
            <a:avLst/>
          </a:prstGeom>
        </p:spPr>
      </p:pic>
    </p:spTree>
    <p:extLst>
      <p:ext uri="{BB962C8B-B14F-4D97-AF65-F5344CB8AC3E}">
        <p14:creationId xmlns:p14="http://schemas.microsoft.com/office/powerpoint/2010/main" val="2714152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Fall Semester Events</a:t>
            </a:r>
          </a:p>
        </p:txBody>
      </p:sp>
      <p:pic>
        <p:nvPicPr>
          <p:cNvPr id="10" name="Picture 9"/>
          <p:cNvPicPr>
            <a:picLocks noChangeAspect="1"/>
          </p:cNvPicPr>
          <p:nvPr/>
        </p:nvPicPr>
        <p:blipFill>
          <a:blip r:embed="rId3"/>
          <a:stretch>
            <a:fillRect/>
          </a:stretch>
        </p:blipFill>
        <p:spPr>
          <a:xfrm>
            <a:off x="863600" y="1701800"/>
            <a:ext cx="7543799" cy="4955036"/>
          </a:xfrm>
          <a:prstGeom prst="rect">
            <a:avLst/>
          </a:prstGeom>
        </p:spPr>
      </p:pic>
    </p:spTree>
    <p:extLst>
      <p:ext uri="{BB962C8B-B14F-4D97-AF65-F5344CB8AC3E}">
        <p14:creationId xmlns:p14="http://schemas.microsoft.com/office/powerpoint/2010/main" val="3033154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Spring Semester Events</a:t>
            </a:r>
          </a:p>
        </p:txBody>
      </p:sp>
      <p:sp>
        <p:nvSpPr>
          <p:cNvPr id="3" name="TextBox 2"/>
          <p:cNvSpPr txBox="1"/>
          <p:nvPr/>
        </p:nvSpPr>
        <p:spPr>
          <a:xfrm>
            <a:off x="901700" y="2082800"/>
            <a:ext cx="7785100" cy="3046988"/>
          </a:xfrm>
          <a:prstGeom prst="rect">
            <a:avLst/>
          </a:prstGeom>
          <a:noFill/>
        </p:spPr>
        <p:txBody>
          <a:bodyPr wrap="square" rtlCol="0">
            <a:spAutoFit/>
          </a:bodyPr>
          <a:lstStyle/>
          <a:p>
            <a:r>
              <a:rPr lang="en-US" sz="3200" dirty="0"/>
              <a:t>Graduate Student Appreciation Week </a:t>
            </a:r>
          </a:p>
          <a:p>
            <a:pPr algn="ctr"/>
            <a:r>
              <a:rPr lang="en-US" sz="3200" dirty="0"/>
              <a:t>April 6-10</a:t>
            </a:r>
            <a:r>
              <a:rPr lang="en-US" sz="3200" baseline="30000" dirty="0"/>
              <a:t>th</a:t>
            </a:r>
            <a:endParaRPr lang="en-US" sz="3200" dirty="0"/>
          </a:p>
          <a:p>
            <a:endParaRPr lang="en-US" sz="3200" dirty="0"/>
          </a:p>
          <a:p>
            <a:r>
              <a:rPr lang="en-US" sz="3200" dirty="0"/>
              <a:t>Professional development and fun activities</a:t>
            </a:r>
          </a:p>
          <a:p>
            <a:endParaRPr lang="en-US" sz="3200" dirty="0"/>
          </a:p>
          <a:p>
            <a:r>
              <a:rPr lang="en-US" sz="3200" dirty="0"/>
              <a:t>More to follow…..</a:t>
            </a:r>
          </a:p>
        </p:txBody>
      </p:sp>
    </p:spTree>
    <p:extLst>
      <p:ext uri="{BB962C8B-B14F-4D97-AF65-F5344CB8AC3E}">
        <p14:creationId xmlns:p14="http://schemas.microsoft.com/office/powerpoint/2010/main" val="3343455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Semester Events</a:t>
            </a:r>
          </a:p>
        </p:txBody>
      </p:sp>
      <p:pic>
        <p:nvPicPr>
          <p:cNvPr id="3" name="Picture 2"/>
          <p:cNvPicPr>
            <a:picLocks noChangeAspect="1"/>
          </p:cNvPicPr>
          <p:nvPr/>
        </p:nvPicPr>
        <p:blipFill>
          <a:blip r:embed="rId3"/>
          <a:stretch>
            <a:fillRect/>
          </a:stretch>
        </p:blipFill>
        <p:spPr>
          <a:xfrm>
            <a:off x="1069180" y="1794631"/>
            <a:ext cx="7274719" cy="4983585"/>
          </a:xfrm>
          <a:prstGeom prst="rect">
            <a:avLst/>
          </a:prstGeom>
        </p:spPr>
      </p:pic>
    </p:spTree>
    <p:extLst>
      <p:ext uri="{BB962C8B-B14F-4D97-AF65-F5344CB8AC3E}">
        <p14:creationId xmlns:p14="http://schemas.microsoft.com/office/powerpoint/2010/main" val="3479529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Semester Events</a:t>
            </a:r>
          </a:p>
        </p:txBody>
      </p:sp>
      <p:pic>
        <p:nvPicPr>
          <p:cNvPr id="8" name="Picture 7"/>
          <p:cNvPicPr>
            <a:picLocks noChangeAspect="1"/>
          </p:cNvPicPr>
          <p:nvPr/>
        </p:nvPicPr>
        <p:blipFill>
          <a:blip r:embed="rId3"/>
          <a:stretch>
            <a:fillRect/>
          </a:stretch>
        </p:blipFill>
        <p:spPr>
          <a:xfrm>
            <a:off x="1155274" y="1701800"/>
            <a:ext cx="7150526" cy="4022171"/>
          </a:xfrm>
          <a:prstGeom prst="rect">
            <a:avLst/>
          </a:prstGeom>
        </p:spPr>
      </p:pic>
    </p:spTree>
    <p:extLst>
      <p:ext uri="{BB962C8B-B14F-4D97-AF65-F5344CB8AC3E}">
        <p14:creationId xmlns:p14="http://schemas.microsoft.com/office/powerpoint/2010/main" val="1893853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fontScale="90000"/>
          </a:bodyPr>
          <a:lstStyle/>
          <a:p>
            <a:pPr algn="l"/>
            <a:r>
              <a:rPr lang="en-US" sz="3200" b="1" dirty="0">
                <a:solidFill>
                  <a:srgbClr val="00002F"/>
                </a:solidFill>
                <a:latin typeface="Georgia"/>
                <a:cs typeface="Georgia"/>
              </a:rPr>
              <a:t>Links for Individual Development Plan</a:t>
            </a:r>
          </a:p>
        </p:txBody>
      </p:sp>
      <p:sp>
        <p:nvSpPr>
          <p:cNvPr id="3" name="TextBox 2"/>
          <p:cNvSpPr txBox="1"/>
          <p:nvPr/>
        </p:nvSpPr>
        <p:spPr>
          <a:xfrm>
            <a:off x="901700" y="2222500"/>
            <a:ext cx="7467600" cy="3416320"/>
          </a:xfrm>
          <a:prstGeom prst="rect">
            <a:avLst/>
          </a:prstGeom>
          <a:noFill/>
        </p:spPr>
        <p:txBody>
          <a:bodyPr wrap="square" rtlCol="0">
            <a:spAutoFit/>
          </a:bodyPr>
          <a:lstStyle/>
          <a:p>
            <a:r>
              <a:rPr lang="en-US" sz="3600" dirty="0" err="1"/>
              <a:t>myIDP</a:t>
            </a:r>
            <a:r>
              <a:rPr lang="en-US" sz="3600" dirty="0"/>
              <a:t> – STEM Fields</a:t>
            </a:r>
          </a:p>
          <a:p>
            <a:r>
              <a:rPr lang="en-US" sz="3600" dirty="0">
                <a:hlinkClick r:id="rId3"/>
              </a:rPr>
              <a:t>https://myidp.sciencecareers.org/</a:t>
            </a:r>
            <a:endParaRPr lang="en-US" sz="3600" dirty="0"/>
          </a:p>
          <a:p>
            <a:endParaRPr lang="en-US" sz="3600" dirty="0"/>
          </a:p>
          <a:p>
            <a:r>
              <a:rPr lang="en-US" sz="3600" dirty="0" err="1"/>
              <a:t>ImaginePhD</a:t>
            </a:r>
            <a:r>
              <a:rPr lang="en-US" sz="3600" dirty="0"/>
              <a:t> – Social Science Fields</a:t>
            </a:r>
          </a:p>
          <a:p>
            <a:r>
              <a:rPr lang="en-US" sz="3600" dirty="0">
                <a:hlinkClick r:id="rId4"/>
              </a:rPr>
              <a:t>https://www.imaginephd.com/</a:t>
            </a:r>
            <a:endParaRPr lang="en-US" sz="3600" dirty="0"/>
          </a:p>
          <a:p>
            <a:endParaRPr lang="en-US" sz="3600" dirty="0"/>
          </a:p>
        </p:txBody>
      </p:sp>
    </p:spTree>
    <p:extLst>
      <p:ext uri="{BB962C8B-B14F-4D97-AF65-F5344CB8AC3E}">
        <p14:creationId xmlns:p14="http://schemas.microsoft.com/office/powerpoint/2010/main" val="2419025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2302933"/>
            <a:ext cx="9144000" cy="846386"/>
          </a:xfrm>
          <a:prstGeom prst="rect">
            <a:avLst/>
          </a:prstGeom>
          <a:noFill/>
        </p:spPr>
        <p:txBody>
          <a:bodyPr wrap="square" rtlCol="0">
            <a:spAutoFit/>
          </a:bodyPr>
          <a:lstStyle/>
          <a:p>
            <a:pPr algn="ctr">
              <a:lnSpc>
                <a:spcPct val="120000"/>
              </a:lnSpc>
            </a:pPr>
            <a:r>
              <a:rPr lang="en-US" sz="4200" b="1" dirty="0">
                <a:solidFill>
                  <a:srgbClr val="00002F"/>
                </a:solidFill>
                <a:latin typeface="Georgia"/>
                <a:cs typeface="Georgia"/>
              </a:rPr>
              <a:t>Questions</a:t>
            </a:r>
          </a:p>
        </p:txBody>
      </p:sp>
    </p:spTree>
    <p:extLst>
      <p:ext uri="{BB962C8B-B14F-4D97-AF65-F5344CB8AC3E}">
        <p14:creationId xmlns:p14="http://schemas.microsoft.com/office/powerpoint/2010/main" val="1138535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4957"/>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Welcome from Dean Midha</a:t>
            </a:r>
          </a:p>
        </p:txBody>
      </p:sp>
      <p:sp>
        <p:nvSpPr>
          <p:cNvPr id="3" name="Text Placeholder 2"/>
          <p:cNvSpPr>
            <a:spLocks noGrp="1"/>
          </p:cNvSpPr>
          <p:nvPr>
            <p:ph type="body" idx="1"/>
          </p:nvPr>
        </p:nvSpPr>
        <p:spPr>
          <a:xfrm>
            <a:off x="646045" y="4100260"/>
            <a:ext cx="7354956" cy="516466"/>
          </a:xfrm>
        </p:spPr>
        <p:txBody>
          <a:bodyPr anchor="b">
            <a:noAutofit/>
          </a:bodyPr>
          <a:lstStyle/>
          <a:p>
            <a:pPr algn="ctr"/>
            <a:r>
              <a:rPr lang="en-US" dirty="0">
                <a:solidFill>
                  <a:srgbClr val="9C8D5A"/>
                </a:solidFill>
                <a:latin typeface="Georgia"/>
                <a:cs typeface="Georgia"/>
              </a:rPr>
              <a:t>Chand Midha, PhD</a:t>
            </a:r>
          </a:p>
          <a:p>
            <a:pPr algn="ctr"/>
            <a:r>
              <a:rPr lang="en-US" dirty="0">
                <a:solidFill>
                  <a:srgbClr val="9C8D5A"/>
                </a:solidFill>
                <a:latin typeface="Georgia"/>
                <a:cs typeface="Georgia"/>
              </a:rPr>
              <a:t>Interim Executive VP and Chief Academic Officer</a:t>
            </a:r>
          </a:p>
          <a:p>
            <a:pPr algn="ctr"/>
            <a:r>
              <a:rPr lang="en-US" dirty="0">
                <a:solidFill>
                  <a:srgbClr val="9C8D5A"/>
                </a:solidFill>
                <a:latin typeface="Georgia"/>
                <a:cs typeface="Georgia"/>
              </a:rPr>
              <a:t>Executive Dean of the Graduate School </a:t>
            </a:r>
          </a:p>
          <a:p>
            <a:pPr algn="ctr"/>
            <a:endParaRPr lang="en-US" dirty="0">
              <a:solidFill>
                <a:srgbClr val="9C8D5A"/>
              </a:solidFill>
              <a:latin typeface="Georgia"/>
              <a:cs typeface="Georgia"/>
            </a:endParaRPr>
          </a:p>
          <a:p>
            <a:pPr algn="ctr"/>
            <a:endParaRPr lang="en-US" dirty="0">
              <a:solidFill>
                <a:srgbClr val="9C8D5A"/>
              </a:solidFill>
              <a:latin typeface="Georgia"/>
              <a:cs typeface="Georgia"/>
            </a:endParaRPr>
          </a:p>
        </p:txBody>
      </p:sp>
    </p:spTree>
    <p:extLst>
      <p:ext uri="{BB962C8B-B14F-4D97-AF65-F5344CB8AC3E}">
        <p14:creationId xmlns:p14="http://schemas.microsoft.com/office/powerpoint/2010/main" val="2683769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CM-1016-32800_GeneralP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83265" y="254054"/>
            <a:ext cx="8741465" cy="5032147"/>
          </a:xfrm>
          <a:prstGeom prst="rect">
            <a:avLst/>
          </a:prstGeom>
        </p:spPr>
        <p:txBody>
          <a:bodyPr wrap="square">
            <a:spAutoFit/>
          </a:bodyPr>
          <a:lstStyle/>
          <a:p>
            <a:pPr marR="575945" algn="just"/>
            <a:r>
              <a:rPr lang="en-US" dirty="0">
                <a:latin typeface="Georgia" panose="02040502050405020303" pitchFamily="18" charset="0"/>
                <a:ea typeface="MS Mincho"/>
                <a:cs typeface="Times New Roman" panose="02020603050405020304" pitchFamily="18" charset="0"/>
              </a:rPr>
              <a:t>SCHEDULE:</a:t>
            </a:r>
          </a:p>
          <a:p>
            <a:pPr marR="575945" algn="just"/>
            <a:r>
              <a:rPr lang="en-US" dirty="0">
                <a:latin typeface="Georgia" panose="02040502050405020303" pitchFamily="18" charset="0"/>
                <a:ea typeface="MS Mincho"/>
                <a:cs typeface="Times New Roman" panose="02020603050405020304" pitchFamily="18" charset="0"/>
              </a:rPr>
              <a:t> </a:t>
            </a:r>
            <a:r>
              <a:rPr lang="en-US" sz="1500" dirty="0">
                <a:latin typeface="Georgia" panose="02040502050405020303" pitchFamily="18" charset="0"/>
                <a:ea typeface="Cambria" panose="02040503050406030204" pitchFamily="18" charset="0"/>
              </a:rPr>
              <a:t>9:00-9:10 - 		Graduate School Welcoming Remarks, Dean Chand Midha</a:t>
            </a:r>
          </a:p>
          <a:p>
            <a:r>
              <a:rPr lang="en-US" sz="1500" dirty="0">
                <a:latin typeface="Georgia" panose="02040502050405020303" pitchFamily="18" charset="0"/>
                <a:ea typeface="Cambria" panose="02040503050406030204" pitchFamily="18" charset="0"/>
              </a:rPr>
              <a:t> </a:t>
            </a:r>
          </a:p>
          <a:p>
            <a:r>
              <a:rPr lang="en-US" sz="1500" dirty="0">
                <a:latin typeface="Georgia" panose="02040502050405020303" pitchFamily="18" charset="0"/>
                <a:ea typeface="Cambria" panose="02040503050406030204" pitchFamily="18" charset="0"/>
              </a:rPr>
              <a:t>9:10-10:00 -		Graduate School Introduction, Marnie Saunders</a:t>
            </a:r>
          </a:p>
          <a:p>
            <a:r>
              <a:rPr lang="en-US" sz="1500" dirty="0">
                <a:latin typeface="Georgia" panose="02040502050405020303" pitchFamily="18" charset="0"/>
                <a:ea typeface="Cambria" panose="02040503050406030204" pitchFamily="18" charset="0"/>
              </a:rPr>
              <a:t> </a:t>
            </a:r>
          </a:p>
          <a:p>
            <a:r>
              <a:rPr lang="en-US" sz="1500" dirty="0">
                <a:latin typeface="Georgia" panose="02040502050405020303" pitchFamily="18" charset="0"/>
                <a:ea typeface="Cambria" panose="02040503050406030204" pitchFamily="18" charset="0"/>
              </a:rPr>
              <a:t>10:00-10:20 - 		Health Services, Megan Nichols</a:t>
            </a:r>
          </a:p>
          <a:p>
            <a:r>
              <a:rPr lang="en-US" sz="1500" dirty="0">
                <a:latin typeface="Georgia" panose="02040502050405020303" pitchFamily="18" charset="0"/>
                <a:ea typeface="Cambria" panose="02040503050406030204" pitchFamily="18" charset="0"/>
              </a:rPr>
              <a:t> </a:t>
            </a:r>
          </a:p>
          <a:p>
            <a:r>
              <a:rPr lang="en-US" sz="1500" dirty="0">
                <a:latin typeface="Georgia" panose="02040502050405020303" pitchFamily="18" charset="0"/>
                <a:ea typeface="Cambria" panose="02040503050406030204" pitchFamily="18" charset="0"/>
              </a:rPr>
              <a:t>10:20-11:00 - 		Code of Conduct and Title IX, Dean of Students, Michael Strong</a:t>
            </a:r>
          </a:p>
          <a:p>
            <a:r>
              <a:rPr lang="en-US" sz="1500" dirty="0">
                <a:latin typeface="Georgia" panose="02040502050405020303" pitchFamily="18" charset="0"/>
                <a:ea typeface="Cambria" panose="02040503050406030204" pitchFamily="18" charset="0"/>
              </a:rPr>
              <a:t> </a:t>
            </a:r>
          </a:p>
          <a:p>
            <a:r>
              <a:rPr lang="en-US" sz="1500" dirty="0">
                <a:latin typeface="Georgia" panose="02040502050405020303" pitchFamily="18" charset="0"/>
                <a:ea typeface="Cambria" panose="02040503050406030204" pitchFamily="18" charset="0"/>
              </a:rPr>
              <a:t>11:00-11:30 -		Lunch</a:t>
            </a:r>
          </a:p>
          <a:p>
            <a:r>
              <a:rPr lang="en-US" sz="1500" dirty="0">
                <a:latin typeface="Georgia" panose="02040502050405020303" pitchFamily="18" charset="0"/>
                <a:ea typeface="Cambria" panose="02040503050406030204" pitchFamily="18" charset="0"/>
              </a:rPr>
              <a:t> </a:t>
            </a:r>
          </a:p>
          <a:p>
            <a:r>
              <a:rPr lang="en-US" sz="1500" dirty="0">
                <a:latin typeface="Georgia" panose="02040502050405020303" pitchFamily="18" charset="0"/>
                <a:ea typeface="Cambria" panose="02040503050406030204" pitchFamily="18" charset="0"/>
              </a:rPr>
              <a:t>11:30-12:00 -		Payroll, Diane Shovestull</a:t>
            </a:r>
          </a:p>
          <a:p>
            <a:r>
              <a:rPr lang="en-US" sz="1500" dirty="0">
                <a:latin typeface="Georgia" panose="02040502050405020303" pitchFamily="18" charset="0"/>
                <a:ea typeface="Cambria" panose="02040503050406030204" pitchFamily="18" charset="0"/>
              </a:rPr>
              <a:t> </a:t>
            </a:r>
          </a:p>
          <a:p>
            <a:r>
              <a:rPr lang="en-US" sz="1500" dirty="0">
                <a:latin typeface="Georgia" panose="02040502050405020303" pitchFamily="18" charset="0"/>
                <a:ea typeface="Cambria" panose="02040503050406030204" pitchFamily="18" charset="0"/>
              </a:rPr>
              <a:t>12:00-12:30 – 		Financial Aid, Deniesha Newby</a:t>
            </a:r>
          </a:p>
          <a:p>
            <a:endParaRPr lang="en-US" sz="1500" dirty="0">
              <a:latin typeface="Georgia" panose="02040502050405020303" pitchFamily="18" charset="0"/>
              <a:ea typeface="Cambria" panose="02040503050406030204" pitchFamily="18" charset="0"/>
            </a:endParaRPr>
          </a:p>
          <a:p>
            <a:r>
              <a:rPr lang="en-US" sz="1500" dirty="0">
                <a:latin typeface="Georgia" panose="02040502050405020303" pitchFamily="18" charset="0"/>
                <a:ea typeface="Cambria" panose="02040503050406030204" pitchFamily="18" charset="0"/>
              </a:rPr>
              <a:t>12:30-12:45 -		Break</a:t>
            </a:r>
          </a:p>
          <a:p>
            <a:endParaRPr lang="en-US" sz="1500" dirty="0">
              <a:latin typeface="Georgia" panose="02040502050405020303" pitchFamily="18" charset="0"/>
              <a:ea typeface="Cambria" panose="02040503050406030204" pitchFamily="18" charset="0"/>
            </a:endParaRPr>
          </a:p>
          <a:p>
            <a:r>
              <a:rPr lang="en-US" sz="1500" dirty="0">
                <a:latin typeface="Georgia" panose="02040502050405020303" pitchFamily="18" charset="0"/>
                <a:ea typeface="Cambria" panose="02040503050406030204" pitchFamily="18" charset="0"/>
              </a:rPr>
              <a:t>12:45-1:15 -		Graduate Student Government, President and Vice President</a:t>
            </a:r>
          </a:p>
          <a:p>
            <a:endParaRPr lang="en-US" sz="1500" dirty="0">
              <a:latin typeface="Georgia" panose="02040502050405020303" pitchFamily="18" charset="0"/>
              <a:ea typeface="Cambria" panose="02040503050406030204" pitchFamily="18" charset="0"/>
            </a:endParaRPr>
          </a:p>
          <a:p>
            <a:r>
              <a:rPr lang="en-US" sz="1500" dirty="0">
                <a:latin typeface="Georgia" panose="02040502050405020303" pitchFamily="18" charset="0"/>
                <a:ea typeface="Cambria" panose="02040503050406030204" pitchFamily="18" charset="0"/>
              </a:rPr>
              <a:t>1:15 – 2:00 - 		</a:t>
            </a:r>
            <a:r>
              <a:rPr lang="en-US" sz="1500" dirty="0" err="1">
                <a:latin typeface="Georgia" panose="02040502050405020303" pitchFamily="18" charset="0"/>
                <a:ea typeface="Cambria" panose="02040503050406030204" pitchFamily="18" charset="0"/>
              </a:rPr>
              <a:t>myIDP</a:t>
            </a:r>
            <a:r>
              <a:rPr lang="en-US" sz="1500" dirty="0">
                <a:latin typeface="Georgia" panose="02040502050405020303" pitchFamily="18" charset="0"/>
                <a:ea typeface="Cambria" panose="02040503050406030204" pitchFamily="18" charset="0"/>
              </a:rPr>
              <a:t>/</a:t>
            </a:r>
            <a:r>
              <a:rPr lang="en-US" sz="1500" dirty="0" err="1">
                <a:latin typeface="Georgia" panose="02040502050405020303" pitchFamily="18" charset="0"/>
                <a:ea typeface="Cambria" panose="02040503050406030204" pitchFamily="18" charset="0"/>
              </a:rPr>
              <a:t>ImaginePhD</a:t>
            </a:r>
            <a:r>
              <a:rPr lang="en-US" sz="1500" dirty="0">
                <a:latin typeface="Georgia" panose="02040502050405020303" pitchFamily="18" charset="0"/>
                <a:ea typeface="Cambria" panose="02040503050406030204" pitchFamily="18" charset="0"/>
              </a:rPr>
              <a:t>, Marnie Saunders</a:t>
            </a:r>
          </a:p>
          <a:p>
            <a:endParaRPr lang="en-US" sz="1500" dirty="0">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1665088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CM-1016-32800_GeneralP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83265" y="254054"/>
            <a:ext cx="8741465" cy="5032147"/>
          </a:xfrm>
          <a:prstGeom prst="rect">
            <a:avLst/>
          </a:prstGeom>
        </p:spPr>
        <p:txBody>
          <a:bodyPr wrap="square">
            <a:spAutoFit/>
          </a:bodyPr>
          <a:lstStyle/>
          <a:p>
            <a:pPr marR="575945" algn="just"/>
            <a:r>
              <a:rPr lang="en-US" dirty="0">
                <a:latin typeface="Georgia" panose="02040502050405020303" pitchFamily="18" charset="0"/>
                <a:ea typeface="MS Mincho"/>
                <a:cs typeface="Times New Roman" panose="02020603050405020304" pitchFamily="18" charset="0"/>
              </a:rPr>
              <a:t>SCHEDULE:</a:t>
            </a:r>
          </a:p>
          <a:p>
            <a:pPr marR="575945" algn="just"/>
            <a:r>
              <a:rPr lang="en-US" dirty="0">
                <a:latin typeface="Georgia" panose="02040502050405020303" pitchFamily="18" charset="0"/>
                <a:ea typeface="MS Mincho"/>
                <a:cs typeface="Times New Roman" panose="02020603050405020304" pitchFamily="18" charset="0"/>
              </a:rPr>
              <a:t> </a:t>
            </a:r>
            <a:r>
              <a:rPr lang="en-US" sz="1500" dirty="0">
                <a:latin typeface="Georgia" panose="02040502050405020303" pitchFamily="18" charset="0"/>
                <a:ea typeface="Cambria" panose="02040503050406030204" pitchFamily="18" charset="0"/>
              </a:rPr>
              <a:t>9:00-9:10 - 		Graduate School Welcoming Remarks, Dean Chand Midha</a:t>
            </a:r>
          </a:p>
          <a:p>
            <a:r>
              <a:rPr lang="en-US" sz="1500" dirty="0">
                <a:latin typeface="Georgia" panose="02040502050405020303" pitchFamily="18" charset="0"/>
                <a:ea typeface="Cambria" panose="02040503050406030204" pitchFamily="18" charset="0"/>
              </a:rPr>
              <a:t> </a:t>
            </a:r>
          </a:p>
          <a:p>
            <a:r>
              <a:rPr lang="en-US" sz="1500" dirty="0">
                <a:latin typeface="Georgia" panose="02040502050405020303" pitchFamily="18" charset="0"/>
                <a:ea typeface="Cambria" panose="02040503050406030204" pitchFamily="18" charset="0"/>
              </a:rPr>
              <a:t>9:10-10:00 -		Graduate School Introduction, Marnie Saunders</a:t>
            </a:r>
          </a:p>
          <a:p>
            <a:r>
              <a:rPr lang="en-US" sz="1500" dirty="0">
                <a:latin typeface="Georgia" panose="02040502050405020303" pitchFamily="18" charset="0"/>
                <a:ea typeface="Cambria" panose="02040503050406030204" pitchFamily="18" charset="0"/>
              </a:rPr>
              <a:t> </a:t>
            </a:r>
          </a:p>
          <a:p>
            <a:r>
              <a:rPr lang="en-US" sz="1500" dirty="0">
                <a:latin typeface="Georgia" panose="02040502050405020303" pitchFamily="18" charset="0"/>
                <a:ea typeface="Cambria" panose="02040503050406030204" pitchFamily="18" charset="0"/>
              </a:rPr>
              <a:t>10:00-10:20 - 		Health Services, Megan Nichols</a:t>
            </a:r>
          </a:p>
          <a:p>
            <a:r>
              <a:rPr lang="en-US" sz="1500" dirty="0">
                <a:latin typeface="Georgia" panose="02040502050405020303" pitchFamily="18" charset="0"/>
                <a:ea typeface="Cambria" panose="02040503050406030204" pitchFamily="18" charset="0"/>
              </a:rPr>
              <a:t> </a:t>
            </a:r>
          </a:p>
          <a:p>
            <a:r>
              <a:rPr lang="en-US" sz="1500" dirty="0">
                <a:latin typeface="Georgia" panose="02040502050405020303" pitchFamily="18" charset="0"/>
                <a:ea typeface="Cambria" panose="02040503050406030204" pitchFamily="18" charset="0"/>
              </a:rPr>
              <a:t>10:20-11:00 - 		Code of Conduct and Title IX, Dean of Students, Michael Strong</a:t>
            </a:r>
          </a:p>
          <a:p>
            <a:r>
              <a:rPr lang="en-US" sz="1500" dirty="0">
                <a:latin typeface="Georgia" panose="02040502050405020303" pitchFamily="18" charset="0"/>
                <a:ea typeface="Cambria" panose="02040503050406030204" pitchFamily="18" charset="0"/>
              </a:rPr>
              <a:t> </a:t>
            </a:r>
          </a:p>
          <a:p>
            <a:r>
              <a:rPr lang="en-US" sz="1500" dirty="0">
                <a:latin typeface="Georgia" panose="02040502050405020303" pitchFamily="18" charset="0"/>
                <a:ea typeface="Cambria" panose="02040503050406030204" pitchFamily="18" charset="0"/>
              </a:rPr>
              <a:t>11:00-11:30 -		Lunch</a:t>
            </a:r>
          </a:p>
          <a:p>
            <a:r>
              <a:rPr lang="en-US" sz="1500" dirty="0">
                <a:latin typeface="Georgia" panose="02040502050405020303" pitchFamily="18" charset="0"/>
                <a:ea typeface="Cambria" panose="02040503050406030204" pitchFamily="18" charset="0"/>
              </a:rPr>
              <a:t> </a:t>
            </a:r>
          </a:p>
          <a:p>
            <a:r>
              <a:rPr lang="en-US" sz="1500" dirty="0">
                <a:latin typeface="Georgia" panose="02040502050405020303" pitchFamily="18" charset="0"/>
                <a:ea typeface="Cambria" panose="02040503050406030204" pitchFamily="18" charset="0"/>
              </a:rPr>
              <a:t>11:30-12:00 -		Payroll, Diane Shovestull</a:t>
            </a:r>
          </a:p>
          <a:p>
            <a:r>
              <a:rPr lang="en-US" sz="1500" dirty="0">
                <a:latin typeface="Georgia" panose="02040502050405020303" pitchFamily="18" charset="0"/>
                <a:ea typeface="Cambria" panose="02040503050406030204" pitchFamily="18" charset="0"/>
              </a:rPr>
              <a:t> </a:t>
            </a:r>
          </a:p>
          <a:p>
            <a:r>
              <a:rPr lang="en-US" sz="1500" dirty="0">
                <a:latin typeface="Georgia" panose="02040502050405020303" pitchFamily="18" charset="0"/>
                <a:ea typeface="Cambria" panose="02040503050406030204" pitchFamily="18" charset="0"/>
              </a:rPr>
              <a:t>12:00-12:30 – 		Financial Aid, Deniesha Newby</a:t>
            </a:r>
          </a:p>
          <a:p>
            <a:endParaRPr lang="en-US" sz="1500" dirty="0">
              <a:latin typeface="Georgia" panose="02040502050405020303" pitchFamily="18" charset="0"/>
              <a:ea typeface="Cambria" panose="02040503050406030204" pitchFamily="18" charset="0"/>
            </a:endParaRPr>
          </a:p>
          <a:p>
            <a:r>
              <a:rPr lang="en-US" sz="1500" dirty="0">
                <a:latin typeface="Georgia" panose="02040502050405020303" pitchFamily="18" charset="0"/>
                <a:ea typeface="Cambria" panose="02040503050406030204" pitchFamily="18" charset="0"/>
              </a:rPr>
              <a:t>12:30-12:45 -		Break</a:t>
            </a:r>
          </a:p>
          <a:p>
            <a:endParaRPr lang="en-US" sz="1500" dirty="0">
              <a:latin typeface="Georgia" panose="02040502050405020303" pitchFamily="18" charset="0"/>
              <a:ea typeface="Cambria" panose="02040503050406030204" pitchFamily="18" charset="0"/>
            </a:endParaRPr>
          </a:p>
          <a:p>
            <a:r>
              <a:rPr lang="en-US" sz="1500" dirty="0">
                <a:latin typeface="Georgia" panose="02040502050405020303" pitchFamily="18" charset="0"/>
                <a:ea typeface="Cambria" panose="02040503050406030204" pitchFamily="18" charset="0"/>
              </a:rPr>
              <a:t>12:45-1:15 -		Graduate Student Government, President and Vice President</a:t>
            </a:r>
          </a:p>
          <a:p>
            <a:endParaRPr lang="en-US" sz="1500" dirty="0">
              <a:latin typeface="Georgia" panose="02040502050405020303" pitchFamily="18" charset="0"/>
              <a:ea typeface="Cambria" panose="02040503050406030204" pitchFamily="18" charset="0"/>
            </a:endParaRPr>
          </a:p>
          <a:p>
            <a:r>
              <a:rPr lang="en-US" sz="1500" dirty="0">
                <a:latin typeface="Georgia" panose="02040502050405020303" pitchFamily="18" charset="0"/>
                <a:ea typeface="Cambria" panose="02040503050406030204" pitchFamily="18" charset="0"/>
              </a:rPr>
              <a:t>1:15 – 2:00 - 		</a:t>
            </a:r>
            <a:r>
              <a:rPr lang="en-US" sz="1500" dirty="0" err="1">
                <a:latin typeface="Georgia" panose="02040502050405020303" pitchFamily="18" charset="0"/>
                <a:ea typeface="Cambria" panose="02040503050406030204" pitchFamily="18" charset="0"/>
              </a:rPr>
              <a:t>myIDP</a:t>
            </a:r>
            <a:r>
              <a:rPr lang="en-US" sz="1500" dirty="0">
                <a:latin typeface="Georgia" panose="02040502050405020303" pitchFamily="18" charset="0"/>
                <a:ea typeface="Cambria" panose="02040503050406030204" pitchFamily="18" charset="0"/>
              </a:rPr>
              <a:t>/</a:t>
            </a:r>
            <a:r>
              <a:rPr lang="en-US" sz="1500" dirty="0" err="1">
                <a:latin typeface="Georgia" panose="02040502050405020303" pitchFamily="18" charset="0"/>
                <a:ea typeface="Cambria" panose="02040503050406030204" pitchFamily="18" charset="0"/>
              </a:rPr>
              <a:t>ImaginePhD</a:t>
            </a:r>
            <a:r>
              <a:rPr lang="en-US" sz="1500" dirty="0">
                <a:latin typeface="Georgia" panose="02040502050405020303" pitchFamily="18" charset="0"/>
                <a:ea typeface="Cambria" panose="02040503050406030204" pitchFamily="18" charset="0"/>
              </a:rPr>
              <a:t>, Marnie Saunders</a:t>
            </a:r>
          </a:p>
          <a:p>
            <a:endParaRPr lang="en-US" sz="1500" dirty="0">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3218707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Where are we?</a:t>
            </a:r>
          </a:p>
        </p:txBody>
      </p:sp>
      <p:sp>
        <p:nvSpPr>
          <p:cNvPr id="3" name="Text Placeholder 2"/>
          <p:cNvSpPr>
            <a:spLocks noGrp="1"/>
          </p:cNvSpPr>
          <p:nvPr>
            <p:ph type="body" idx="1"/>
          </p:nvPr>
        </p:nvSpPr>
        <p:spPr>
          <a:xfrm>
            <a:off x="308112" y="5460080"/>
            <a:ext cx="5451613" cy="516466"/>
          </a:xfrm>
        </p:spPr>
        <p:txBody>
          <a:bodyPr anchor="b">
            <a:noAutofit/>
          </a:bodyPr>
          <a:lstStyle/>
          <a:p>
            <a:r>
              <a:rPr lang="en-US" sz="3000" dirty="0">
                <a:latin typeface="Georgia" panose="02040502050405020303" pitchFamily="18" charset="0"/>
              </a:rPr>
              <a:t>The Graduate School</a:t>
            </a:r>
            <a:br>
              <a:rPr lang="en-US" sz="3000" dirty="0">
                <a:latin typeface="Georgia" panose="02040502050405020303" pitchFamily="18" charset="0"/>
              </a:rPr>
            </a:br>
            <a:r>
              <a:rPr lang="en-US" sz="3000" dirty="0">
                <a:latin typeface="Georgia" panose="02040502050405020303" pitchFamily="18" charset="0"/>
              </a:rPr>
              <a:t>Leigh Hall, Room 515</a:t>
            </a:r>
            <a:br>
              <a:rPr lang="en-US" sz="3000" dirty="0">
                <a:latin typeface="Georgia" panose="02040502050405020303" pitchFamily="18" charset="0"/>
              </a:rPr>
            </a:br>
            <a:r>
              <a:rPr lang="en-US" sz="3000" dirty="0">
                <a:latin typeface="Georgia" panose="02040502050405020303" pitchFamily="18" charset="0"/>
              </a:rPr>
              <a:t>Akron OH 44325-2101</a:t>
            </a:r>
            <a:br>
              <a:rPr lang="en-US" sz="3000" dirty="0">
                <a:latin typeface="Georgia" panose="02040502050405020303" pitchFamily="18" charset="0"/>
              </a:rPr>
            </a:br>
            <a:endParaRPr lang="en-US" sz="3000" dirty="0">
              <a:latin typeface="Georgia" panose="02040502050405020303" pitchFamily="18" charset="0"/>
            </a:endParaRPr>
          </a:p>
          <a:p>
            <a:r>
              <a:rPr lang="en-US" sz="3000" dirty="0">
                <a:latin typeface="Georgia" panose="02040502050405020303" pitchFamily="18" charset="0"/>
              </a:rPr>
              <a:t>Phone: 330-972-7663</a:t>
            </a:r>
            <a:br>
              <a:rPr lang="en-US" sz="3000" dirty="0">
                <a:latin typeface="Georgia" panose="02040502050405020303" pitchFamily="18" charset="0"/>
              </a:rPr>
            </a:br>
            <a:r>
              <a:rPr lang="en-US" sz="3000" dirty="0">
                <a:latin typeface="Georgia" panose="02040502050405020303" pitchFamily="18" charset="0"/>
              </a:rPr>
              <a:t>Fax: 330-972-6475</a:t>
            </a:r>
          </a:p>
          <a:p>
            <a:br>
              <a:rPr lang="en-US" sz="3000" dirty="0">
                <a:latin typeface="Georgia" panose="02040502050405020303" pitchFamily="18" charset="0"/>
              </a:rPr>
            </a:br>
            <a:r>
              <a:rPr lang="en-US" sz="3000" dirty="0">
                <a:latin typeface="Georgia" panose="02040502050405020303" pitchFamily="18" charset="0"/>
                <a:hlinkClick r:id="rId3"/>
              </a:rPr>
              <a:t>gradsch@uakron.edu</a:t>
            </a:r>
            <a:endParaRPr lang="en-US" sz="3000" dirty="0">
              <a:solidFill>
                <a:srgbClr val="9C8D5A"/>
              </a:solidFill>
              <a:latin typeface="Georgia" panose="02040502050405020303" pitchFamily="18" charset="0"/>
              <a:cs typeface="Georgia"/>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3607" y="2256183"/>
            <a:ext cx="3936911" cy="2615234"/>
          </a:xfrm>
          <a:prstGeom prst="rect">
            <a:avLst/>
          </a:prstGeom>
        </p:spPr>
      </p:pic>
    </p:spTree>
    <p:extLst>
      <p:ext uri="{BB962C8B-B14F-4D97-AF65-F5344CB8AC3E}">
        <p14:creationId xmlns:p14="http://schemas.microsoft.com/office/powerpoint/2010/main" val="1163330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Who are we?</a:t>
            </a:r>
          </a:p>
        </p:txBody>
      </p:sp>
      <p:sp>
        <p:nvSpPr>
          <p:cNvPr id="3" name="Text Placeholder 2"/>
          <p:cNvSpPr>
            <a:spLocks noGrp="1"/>
          </p:cNvSpPr>
          <p:nvPr>
            <p:ph type="body" idx="1"/>
          </p:nvPr>
        </p:nvSpPr>
        <p:spPr>
          <a:xfrm>
            <a:off x="273325" y="4227952"/>
            <a:ext cx="8597349" cy="516466"/>
          </a:xfrm>
        </p:spPr>
        <p:txBody>
          <a:bodyPr anchor="b">
            <a:noAutofit/>
          </a:bodyPr>
          <a:lstStyle/>
          <a:p>
            <a:r>
              <a:rPr lang="en-US" sz="3000" dirty="0">
                <a:latin typeface="Georgia" panose="02040502050405020303" pitchFamily="18" charset="0"/>
              </a:rPr>
              <a:t>Staff:</a:t>
            </a:r>
          </a:p>
          <a:p>
            <a:r>
              <a:rPr lang="en-US" sz="3000" dirty="0" err="1">
                <a:solidFill>
                  <a:srgbClr val="9C8D5A"/>
                </a:solidFill>
                <a:latin typeface="Georgia" panose="02040502050405020303" pitchFamily="18" charset="0"/>
                <a:cs typeface="Georgia"/>
              </a:rPr>
              <a:t>Ms</a:t>
            </a:r>
            <a:r>
              <a:rPr lang="en-US" sz="3000" dirty="0">
                <a:solidFill>
                  <a:srgbClr val="9C8D5A"/>
                </a:solidFill>
                <a:latin typeface="Georgia" panose="02040502050405020303" pitchFamily="18" charset="0"/>
                <a:cs typeface="Georgia"/>
              </a:rPr>
              <a:t> Heather Blake – Curriculum support</a:t>
            </a:r>
          </a:p>
          <a:p>
            <a:r>
              <a:rPr lang="en-US" sz="3000" dirty="0" err="1">
                <a:solidFill>
                  <a:srgbClr val="9C8D5A"/>
                </a:solidFill>
                <a:latin typeface="Georgia" panose="02040502050405020303" pitchFamily="18" charset="0"/>
                <a:cs typeface="Georgia"/>
              </a:rPr>
              <a:t>Ms</a:t>
            </a:r>
            <a:r>
              <a:rPr lang="en-US" sz="3000" dirty="0">
                <a:solidFill>
                  <a:srgbClr val="9C8D5A"/>
                </a:solidFill>
                <a:latin typeface="Georgia" panose="02040502050405020303" pitchFamily="18" charset="0"/>
                <a:cs typeface="Georgia"/>
              </a:rPr>
              <a:t> Karen Caldwell – GA Contracts</a:t>
            </a:r>
          </a:p>
          <a:p>
            <a:r>
              <a:rPr lang="en-US" sz="3000" dirty="0" err="1">
                <a:solidFill>
                  <a:srgbClr val="9C8D5A"/>
                </a:solidFill>
                <a:latin typeface="Georgia" panose="02040502050405020303" pitchFamily="18" charset="0"/>
                <a:cs typeface="Georgia"/>
              </a:rPr>
              <a:t>Dr</a:t>
            </a:r>
            <a:r>
              <a:rPr lang="en-US" sz="3000" dirty="0">
                <a:solidFill>
                  <a:srgbClr val="9C8D5A"/>
                </a:solidFill>
                <a:latin typeface="Georgia" panose="02040502050405020303" pitchFamily="18" charset="0"/>
                <a:cs typeface="Georgia"/>
              </a:rPr>
              <a:t> Karen Greene – Admission, Graduation</a:t>
            </a:r>
          </a:p>
          <a:p>
            <a:r>
              <a:rPr lang="en-US" sz="3000" dirty="0" err="1">
                <a:solidFill>
                  <a:srgbClr val="9C8D5A"/>
                </a:solidFill>
                <a:latin typeface="Georgia" panose="02040502050405020303" pitchFamily="18" charset="0"/>
                <a:cs typeface="Georgia"/>
              </a:rPr>
              <a:t>Ms</a:t>
            </a:r>
            <a:r>
              <a:rPr lang="en-US" sz="3000" dirty="0">
                <a:solidFill>
                  <a:srgbClr val="9C8D5A"/>
                </a:solidFill>
                <a:latin typeface="Georgia" panose="02040502050405020303" pitchFamily="18" charset="0"/>
                <a:cs typeface="Georgia"/>
              </a:rPr>
              <a:t> Tanya Kauffman – General Support</a:t>
            </a:r>
          </a:p>
        </p:txBody>
      </p:sp>
    </p:spTree>
    <p:extLst>
      <p:ext uri="{BB962C8B-B14F-4D97-AF65-F5344CB8AC3E}">
        <p14:creationId xmlns:p14="http://schemas.microsoft.com/office/powerpoint/2010/main" val="2594588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About The University of Akron</a:t>
            </a:r>
          </a:p>
        </p:txBody>
      </p:sp>
      <p:sp>
        <p:nvSpPr>
          <p:cNvPr id="3" name="Text Placeholder 2"/>
          <p:cNvSpPr>
            <a:spLocks noGrp="1"/>
          </p:cNvSpPr>
          <p:nvPr>
            <p:ph type="body" idx="1"/>
          </p:nvPr>
        </p:nvSpPr>
        <p:spPr>
          <a:xfrm>
            <a:off x="2544416" y="5678740"/>
            <a:ext cx="5451613" cy="516466"/>
          </a:xfrm>
        </p:spPr>
        <p:txBody>
          <a:bodyPr anchor="b">
            <a:noAutofit/>
          </a:bodyPr>
          <a:lstStyle/>
          <a:p>
            <a:pPr>
              <a:spcBef>
                <a:spcPts val="0"/>
              </a:spcBef>
            </a:pPr>
            <a:r>
              <a:rPr lang="en-US" sz="3200" dirty="0">
                <a:latin typeface="Georgia" panose="02040502050405020303" pitchFamily="18" charset="0"/>
              </a:rPr>
              <a:t>Enrollment</a:t>
            </a:r>
          </a:p>
          <a:p>
            <a:pPr>
              <a:spcBef>
                <a:spcPts val="0"/>
              </a:spcBef>
            </a:pPr>
            <a:r>
              <a:rPr lang="en-US" sz="3200" dirty="0">
                <a:latin typeface="Georgia" panose="02040502050405020303" pitchFamily="18" charset="0"/>
              </a:rPr>
              <a:t>20,554 Total</a:t>
            </a:r>
          </a:p>
          <a:p>
            <a:pPr>
              <a:spcBef>
                <a:spcPts val="0"/>
              </a:spcBef>
            </a:pPr>
            <a:r>
              <a:rPr lang="en-US" sz="3200" dirty="0">
                <a:latin typeface="Georgia" panose="02040502050405020303" pitchFamily="18" charset="0"/>
              </a:rPr>
              <a:t>14,826 Full time</a:t>
            </a:r>
          </a:p>
          <a:p>
            <a:pPr>
              <a:spcBef>
                <a:spcPts val="0"/>
              </a:spcBef>
            </a:pPr>
            <a:r>
              <a:rPr lang="en-US" sz="3200" dirty="0">
                <a:latin typeface="Georgia" panose="02040502050405020303" pitchFamily="18" charset="0"/>
              </a:rPr>
              <a:t>5,728 Part time</a:t>
            </a:r>
          </a:p>
          <a:p>
            <a:pPr>
              <a:spcBef>
                <a:spcPts val="0"/>
              </a:spcBef>
            </a:pPr>
            <a:r>
              <a:rPr lang="en-US" sz="3200" dirty="0">
                <a:latin typeface="Georgia" panose="02040502050405020303" pitchFamily="18" charset="0"/>
              </a:rPr>
              <a:t> </a:t>
            </a:r>
          </a:p>
          <a:p>
            <a:pPr>
              <a:spcBef>
                <a:spcPts val="0"/>
              </a:spcBef>
            </a:pPr>
            <a:r>
              <a:rPr lang="en-US" sz="3200" dirty="0">
                <a:latin typeface="Georgia" panose="02040502050405020303" pitchFamily="18" charset="0"/>
              </a:rPr>
              <a:t>Graduate Enrollment</a:t>
            </a:r>
          </a:p>
          <a:p>
            <a:pPr>
              <a:spcBef>
                <a:spcPts val="0"/>
              </a:spcBef>
            </a:pPr>
            <a:r>
              <a:rPr lang="en-US" sz="3200" dirty="0">
                <a:latin typeface="Georgia" panose="02040502050405020303" pitchFamily="18" charset="0"/>
              </a:rPr>
              <a:t>2,625 Total</a:t>
            </a:r>
          </a:p>
          <a:p>
            <a:pPr>
              <a:spcBef>
                <a:spcPts val="0"/>
              </a:spcBef>
            </a:pPr>
            <a:r>
              <a:rPr lang="en-US" sz="3200" dirty="0">
                <a:latin typeface="Georgia" panose="02040502050405020303" pitchFamily="18" charset="0"/>
              </a:rPr>
              <a:t>1,488 Full time</a:t>
            </a:r>
          </a:p>
          <a:p>
            <a:pPr>
              <a:spcBef>
                <a:spcPts val="0"/>
              </a:spcBef>
            </a:pPr>
            <a:r>
              <a:rPr lang="en-US" sz="3200" dirty="0">
                <a:latin typeface="Georgia" panose="02040502050405020303" pitchFamily="18" charset="0"/>
              </a:rPr>
              <a:t>1,137 Part time</a:t>
            </a:r>
            <a:endParaRPr lang="en-US" sz="3000" dirty="0">
              <a:solidFill>
                <a:srgbClr val="9C8D5A"/>
              </a:solidFill>
              <a:latin typeface="Georgia" panose="02040502050405020303" pitchFamily="18" charset="0"/>
              <a:cs typeface="Georgia"/>
            </a:endParaRPr>
          </a:p>
        </p:txBody>
      </p:sp>
      <p:sp>
        <p:nvSpPr>
          <p:cNvPr id="5" name="TextBox 4"/>
          <p:cNvSpPr txBox="1"/>
          <p:nvPr/>
        </p:nvSpPr>
        <p:spPr>
          <a:xfrm>
            <a:off x="184287" y="5352316"/>
            <a:ext cx="2175842" cy="923330"/>
          </a:xfrm>
          <a:prstGeom prst="rect">
            <a:avLst/>
          </a:prstGeom>
          <a:noFill/>
        </p:spPr>
        <p:txBody>
          <a:bodyPr wrap="square" rtlCol="0">
            <a:spAutoFit/>
          </a:bodyPr>
          <a:lstStyle/>
          <a:p>
            <a:r>
              <a:rPr lang="en-US" dirty="0"/>
              <a:t>Source: Program Review Enrollment Dashboard Fall 2018</a:t>
            </a:r>
          </a:p>
        </p:txBody>
      </p:sp>
    </p:spTree>
    <p:extLst>
      <p:ext uri="{BB962C8B-B14F-4D97-AF65-F5344CB8AC3E}">
        <p14:creationId xmlns:p14="http://schemas.microsoft.com/office/powerpoint/2010/main" val="3727493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361671" y="939799"/>
            <a:ext cx="8229600" cy="762001"/>
          </a:xfrm>
        </p:spPr>
        <p:txBody>
          <a:bodyPr anchor="b">
            <a:normAutofit/>
          </a:bodyPr>
          <a:lstStyle/>
          <a:p>
            <a:pPr algn="l"/>
            <a:r>
              <a:rPr lang="en-US" sz="3200" b="1" dirty="0">
                <a:solidFill>
                  <a:srgbClr val="00002F"/>
                </a:solidFill>
                <a:latin typeface="Georgia"/>
                <a:cs typeface="Georgia"/>
              </a:rPr>
              <a:t>About The University of Akron</a:t>
            </a:r>
          </a:p>
        </p:txBody>
      </p:sp>
      <p:sp>
        <p:nvSpPr>
          <p:cNvPr id="3" name="Text Placeholder 2"/>
          <p:cNvSpPr>
            <a:spLocks noGrp="1"/>
          </p:cNvSpPr>
          <p:nvPr>
            <p:ph type="body" idx="1"/>
          </p:nvPr>
        </p:nvSpPr>
        <p:spPr>
          <a:xfrm>
            <a:off x="973599" y="6136124"/>
            <a:ext cx="6813272" cy="516466"/>
          </a:xfrm>
        </p:spPr>
        <p:txBody>
          <a:bodyPr anchor="b">
            <a:noAutofit/>
          </a:bodyPr>
          <a:lstStyle/>
          <a:p>
            <a:pPr algn="ctr"/>
            <a:r>
              <a:rPr lang="en-US" sz="3200" dirty="0">
                <a:latin typeface="Georgia" panose="02040502050405020303" pitchFamily="18" charset="0"/>
              </a:rPr>
              <a:t>Faculty</a:t>
            </a:r>
          </a:p>
          <a:p>
            <a:pPr algn="ctr"/>
            <a:r>
              <a:rPr lang="en-US" sz="3200">
                <a:latin typeface="Georgia" panose="02040502050405020303" pitchFamily="18" charset="0"/>
              </a:rPr>
              <a:t>395 </a:t>
            </a:r>
            <a:r>
              <a:rPr lang="en-US" sz="3200" dirty="0">
                <a:latin typeface="Georgia" panose="02040502050405020303" pitchFamily="18" charset="0"/>
              </a:rPr>
              <a:t>Full Time Graduate Faculty</a:t>
            </a:r>
          </a:p>
          <a:p>
            <a:pPr algn="ctr"/>
            <a:endParaRPr lang="en-US" sz="3200" dirty="0">
              <a:latin typeface="Georgia" panose="02040502050405020303" pitchFamily="18" charset="0"/>
            </a:endParaRPr>
          </a:p>
          <a:p>
            <a:pPr algn="ctr"/>
            <a:r>
              <a:rPr lang="en-US" sz="3200" dirty="0">
                <a:latin typeface="Georgia" panose="02040502050405020303" pitchFamily="18" charset="0"/>
              </a:rPr>
              <a:t>Programs</a:t>
            </a:r>
          </a:p>
          <a:p>
            <a:pPr algn="ctr"/>
            <a:r>
              <a:rPr lang="en-US" sz="3200" dirty="0">
                <a:latin typeface="Georgia" panose="02040502050405020303" pitchFamily="18" charset="0"/>
              </a:rPr>
              <a:t>20 PhD, 73 MS and 4 JD offerings in 6 colleges and the Law School</a:t>
            </a:r>
          </a:p>
          <a:p>
            <a:endParaRPr lang="en-US" sz="3200" dirty="0"/>
          </a:p>
        </p:txBody>
      </p:sp>
    </p:spTree>
    <p:extLst>
      <p:ext uri="{BB962C8B-B14F-4D97-AF65-F5344CB8AC3E}">
        <p14:creationId xmlns:p14="http://schemas.microsoft.com/office/powerpoint/2010/main" val="1282721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M-1016-32800_GeneralP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939799"/>
            <a:ext cx="8229600" cy="762001"/>
          </a:xfrm>
        </p:spPr>
        <p:txBody>
          <a:bodyPr anchor="b">
            <a:normAutofit/>
          </a:bodyPr>
          <a:lstStyle/>
          <a:p>
            <a:pPr algn="l"/>
            <a:r>
              <a:rPr lang="en-US" sz="3200" b="1" dirty="0">
                <a:solidFill>
                  <a:srgbClr val="00002F"/>
                </a:solidFill>
                <a:latin typeface="Georgia"/>
                <a:cs typeface="Georgia"/>
              </a:rPr>
              <a:t>About The University of Akron</a:t>
            </a:r>
          </a:p>
        </p:txBody>
      </p:sp>
      <p:sp>
        <p:nvSpPr>
          <p:cNvPr id="3" name="Text Placeholder 2"/>
          <p:cNvSpPr>
            <a:spLocks noGrp="1"/>
          </p:cNvSpPr>
          <p:nvPr>
            <p:ph type="body" idx="1"/>
          </p:nvPr>
        </p:nvSpPr>
        <p:spPr>
          <a:xfrm>
            <a:off x="32302" y="5811814"/>
            <a:ext cx="9079396" cy="516466"/>
          </a:xfrm>
        </p:spPr>
        <p:txBody>
          <a:bodyPr anchor="b">
            <a:noAutofit/>
          </a:bodyPr>
          <a:lstStyle/>
          <a:p>
            <a:pPr algn="ctr"/>
            <a:r>
              <a:rPr lang="en-US" dirty="0">
                <a:latin typeface="Georgia" panose="02040502050405020303" pitchFamily="18" charset="0"/>
              </a:rPr>
              <a:t>Graduate Opportunities in Colleges:</a:t>
            </a:r>
          </a:p>
          <a:p>
            <a:pPr algn="ctr"/>
            <a:endParaRPr lang="en-US" sz="800" dirty="0">
              <a:latin typeface="Georgia" panose="02040502050405020303" pitchFamily="18" charset="0"/>
            </a:endParaRPr>
          </a:p>
          <a:p>
            <a:pPr algn="ctr"/>
            <a:r>
              <a:rPr lang="en-US" dirty="0">
                <a:latin typeface="Georgia" panose="02040502050405020303" pitchFamily="18" charset="0"/>
              </a:rPr>
              <a:t>College of Arts &amp; Sciences</a:t>
            </a:r>
          </a:p>
          <a:p>
            <a:pPr algn="ctr"/>
            <a:r>
              <a:rPr lang="en-US" dirty="0">
                <a:latin typeface="Georgia" panose="02040502050405020303" pitchFamily="18" charset="0"/>
              </a:rPr>
              <a:t>College of Business</a:t>
            </a:r>
          </a:p>
          <a:p>
            <a:pPr algn="ctr"/>
            <a:r>
              <a:rPr lang="en-US" dirty="0">
                <a:latin typeface="Georgia" panose="02040502050405020303" pitchFamily="18" charset="0"/>
              </a:rPr>
              <a:t>College of Education</a:t>
            </a:r>
          </a:p>
          <a:p>
            <a:pPr algn="ctr"/>
            <a:r>
              <a:rPr lang="en-US" dirty="0">
                <a:latin typeface="Georgia" panose="02040502050405020303" pitchFamily="18" charset="0"/>
              </a:rPr>
              <a:t>College of Engineering</a:t>
            </a:r>
          </a:p>
          <a:p>
            <a:pPr algn="ctr"/>
            <a:r>
              <a:rPr lang="en-US" dirty="0">
                <a:latin typeface="Georgia" panose="02040502050405020303" pitchFamily="18" charset="0"/>
              </a:rPr>
              <a:t>College of Health Professions</a:t>
            </a:r>
          </a:p>
          <a:p>
            <a:pPr algn="ctr"/>
            <a:r>
              <a:rPr lang="en-US" dirty="0">
                <a:latin typeface="Georgia" panose="02040502050405020303" pitchFamily="18" charset="0"/>
              </a:rPr>
              <a:t>College of Polymer Science and Polymer Engineering</a:t>
            </a:r>
          </a:p>
          <a:p>
            <a:pPr algn="ctr"/>
            <a:r>
              <a:rPr lang="en-US" dirty="0">
                <a:latin typeface="Georgia" panose="02040502050405020303" pitchFamily="18" charset="0"/>
              </a:rPr>
              <a:t>Law School</a:t>
            </a:r>
          </a:p>
          <a:p>
            <a:endParaRPr lang="en-US" sz="3200" dirty="0"/>
          </a:p>
        </p:txBody>
      </p:sp>
    </p:spTree>
    <p:extLst>
      <p:ext uri="{BB962C8B-B14F-4D97-AF65-F5344CB8AC3E}">
        <p14:creationId xmlns:p14="http://schemas.microsoft.com/office/powerpoint/2010/main" val="854301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979</TotalTime>
  <Words>689</Words>
  <Application>Microsoft Office PowerPoint</Application>
  <PresentationFormat>On-screen Show (4:3)</PresentationFormat>
  <Paragraphs>203</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Georgia</vt:lpstr>
      <vt:lpstr>Times New Roman</vt:lpstr>
      <vt:lpstr>Verdana</vt:lpstr>
      <vt:lpstr>Office Theme</vt:lpstr>
      <vt:lpstr>New GA Orientation August 21, 2019</vt:lpstr>
      <vt:lpstr>PowerPoint Presentation</vt:lpstr>
      <vt:lpstr>Welcome from Dean Midha</vt:lpstr>
      <vt:lpstr>PowerPoint Presentation</vt:lpstr>
      <vt:lpstr>Where are we?</vt:lpstr>
      <vt:lpstr>Who are we?</vt:lpstr>
      <vt:lpstr>About The University of Akron</vt:lpstr>
      <vt:lpstr>About The University of Akron</vt:lpstr>
      <vt:lpstr>About The University of Akron</vt:lpstr>
      <vt:lpstr>Graduate Student Government</vt:lpstr>
      <vt:lpstr>Graduate Student Government</vt:lpstr>
      <vt:lpstr>How to get around?</vt:lpstr>
      <vt:lpstr>How to get around?</vt:lpstr>
      <vt:lpstr>How to get around?</vt:lpstr>
      <vt:lpstr>How to get around?</vt:lpstr>
      <vt:lpstr>How to get around?</vt:lpstr>
      <vt:lpstr>Recreational Activities</vt:lpstr>
      <vt:lpstr>Why you’re here - ACADEMICS</vt:lpstr>
      <vt:lpstr>ACADEMICS- Eligibility</vt:lpstr>
      <vt:lpstr>ACADEMICS- Eligibility</vt:lpstr>
      <vt:lpstr>ACADEMICS- Eligibility</vt:lpstr>
      <vt:lpstr>ACADEMICS- Eligibility</vt:lpstr>
      <vt:lpstr>Grad School Blog</vt:lpstr>
      <vt:lpstr>Fall Semester Events</vt:lpstr>
      <vt:lpstr>Spring Semester Events</vt:lpstr>
      <vt:lpstr>Semester Events</vt:lpstr>
      <vt:lpstr>Semester Events</vt:lpstr>
      <vt:lpstr>Links for Individual Development Plan</vt:lpstr>
      <vt:lpstr>PowerPoint Presentation</vt:lpstr>
      <vt:lpstr>PowerPoint Presentation</vt:lpstr>
    </vt:vector>
  </TitlesOfParts>
  <Company>University of Akron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Standard User</dc:creator>
  <cp:lastModifiedBy>Blake,Heather A</cp:lastModifiedBy>
  <cp:revision>116</cp:revision>
  <cp:lastPrinted>2015-06-05T13:13:34Z</cp:lastPrinted>
  <dcterms:created xsi:type="dcterms:W3CDTF">2015-06-03T17:53:09Z</dcterms:created>
  <dcterms:modified xsi:type="dcterms:W3CDTF">2019-08-23T13:09:12Z</dcterms:modified>
</cp:coreProperties>
</file>